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43"/>
  </p:notesMasterIdLst>
  <p:sldIdLst>
    <p:sldId id="256" r:id="rId2"/>
    <p:sldId id="337" r:id="rId3"/>
    <p:sldId id="259" r:id="rId4"/>
    <p:sldId id="260" r:id="rId5"/>
    <p:sldId id="261" r:id="rId6"/>
    <p:sldId id="263" r:id="rId7"/>
    <p:sldId id="262" r:id="rId8"/>
    <p:sldId id="338" r:id="rId9"/>
    <p:sldId id="336" r:id="rId10"/>
    <p:sldId id="264" r:id="rId11"/>
    <p:sldId id="257" r:id="rId12"/>
    <p:sldId id="258"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65" r:id="rId26"/>
    <p:sldId id="279" r:id="rId27"/>
    <p:sldId id="280" r:id="rId28"/>
    <p:sldId id="281" r:id="rId29"/>
    <p:sldId id="339" r:id="rId30"/>
    <p:sldId id="340" r:id="rId31"/>
    <p:sldId id="341" r:id="rId32"/>
    <p:sldId id="342" r:id="rId33"/>
    <p:sldId id="343" r:id="rId34"/>
    <p:sldId id="345" r:id="rId35"/>
    <p:sldId id="346" r:id="rId36"/>
    <p:sldId id="347" r:id="rId37"/>
    <p:sldId id="348" r:id="rId38"/>
    <p:sldId id="349" r:id="rId39"/>
    <p:sldId id="266" r:id="rId40"/>
    <p:sldId id="350" r:id="rId41"/>
    <p:sldId id="35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50"/>
    <p:restoredTop sz="83567"/>
  </p:normalViewPr>
  <p:slideViewPr>
    <p:cSldViewPr snapToGrid="0" snapToObjects="1">
      <p:cViewPr varScale="1">
        <p:scale>
          <a:sx n="91" d="100"/>
          <a:sy n="91" d="100"/>
        </p:scale>
        <p:origin x="10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11D4F-C315-F041-A91E-B988DC99F07D}" type="datetimeFigureOut">
              <a:rPr kumimoji="1" lang="zh-CN" altLang="en-US" smtClean="0"/>
              <a:t>2020/11/16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6F3CA-2574-FD4F-B48E-20788BF62285}" type="slidenum">
              <a:rPr kumimoji="1" lang="zh-CN" altLang="en-US" smtClean="0"/>
              <a:t>‹#›</a:t>
            </a:fld>
            <a:endParaRPr kumimoji="1" lang="zh-CN" altLang="en-US"/>
          </a:p>
        </p:txBody>
      </p:sp>
    </p:spTree>
    <p:extLst>
      <p:ext uri="{BB962C8B-B14F-4D97-AF65-F5344CB8AC3E}">
        <p14:creationId xmlns:p14="http://schemas.microsoft.com/office/powerpoint/2010/main" val="22759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5</a:t>
            </a:fld>
            <a:endParaRPr kumimoji="1" lang="zh-CN" altLang="en-US"/>
          </a:p>
        </p:txBody>
      </p:sp>
    </p:spTree>
    <p:extLst>
      <p:ext uri="{BB962C8B-B14F-4D97-AF65-F5344CB8AC3E}">
        <p14:creationId xmlns:p14="http://schemas.microsoft.com/office/powerpoint/2010/main" val="377785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12</a:t>
            </a:fld>
            <a:endParaRPr kumimoji="1" lang="zh-CN" altLang="en-US"/>
          </a:p>
        </p:txBody>
      </p:sp>
    </p:spTree>
    <p:extLst>
      <p:ext uri="{BB962C8B-B14F-4D97-AF65-F5344CB8AC3E}">
        <p14:creationId xmlns:p14="http://schemas.microsoft.com/office/powerpoint/2010/main" val="289111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22</a:t>
            </a:fld>
            <a:endParaRPr kumimoji="1" lang="zh-CN" altLang="en-US"/>
          </a:p>
        </p:txBody>
      </p:sp>
    </p:spTree>
    <p:extLst>
      <p:ext uri="{BB962C8B-B14F-4D97-AF65-F5344CB8AC3E}">
        <p14:creationId xmlns:p14="http://schemas.microsoft.com/office/powerpoint/2010/main" val="728552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ym typeface="+mn-ea"/>
              </a:rPr>
              <a:t>主要完成了用户信息存储、删除、修改、查询服务的数据层接口设计</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24</a:t>
            </a:fld>
            <a:endParaRPr kumimoji="1" lang="zh-CN" altLang="en-US"/>
          </a:p>
        </p:txBody>
      </p:sp>
    </p:spTree>
    <p:extLst>
      <p:ext uri="{BB962C8B-B14F-4D97-AF65-F5344CB8AC3E}">
        <p14:creationId xmlns:p14="http://schemas.microsoft.com/office/powerpoint/2010/main" val="97975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27</a:t>
            </a:fld>
            <a:endParaRPr kumimoji="1" lang="zh-CN" altLang="en-US"/>
          </a:p>
        </p:txBody>
      </p:sp>
    </p:spTree>
    <p:extLst>
      <p:ext uri="{BB962C8B-B14F-4D97-AF65-F5344CB8AC3E}">
        <p14:creationId xmlns:p14="http://schemas.microsoft.com/office/powerpoint/2010/main" val="309342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35</a:t>
            </a:fld>
            <a:endParaRPr kumimoji="1" lang="zh-CN" altLang="en-US"/>
          </a:p>
        </p:txBody>
      </p:sp>
    </p:spTree>
    <p:extLst>
      <p:ext uri="{BB962C8B-B14F-4D97-AF65-F5344CB8AC3E}">
        <p14:creationId xmlns:p14="http://schemas.microsoft.com/office/powerpoint/2010/main" val="255798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ym typeface="+mn-ea"/>
              </a:rPr>
              <a:t>主要完成了用户信息存储、删除、修改、查询服务的数据层接口设计</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37</a:t>
            </a:fld>
            <a:endParaRPr kumimoji="1" lang="zh-CN" altLang="en-US"/>
          </a:p>
        </p:txBody>
      </p:sp>
    </p:spTree>
    <p:extLst>
      <p:ext uri="{BB962C8B-B14F-4D97-AF65-F5344CB8AC3E}">
        <p14:creationId xmlns:p14="http://schemas.microsoft.com/office/powerpoint/2010/main" val="66602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C86F3CA-2574-FD4F-B48E-20788BF62285}" type="slidenum">
              <a:rPr kumimoji="1" lang="zh-CN" altLang="en-US" smtClean="0"/>
              <a:t>40</a:t>
            </a:fld>
            <a:endParaRPr kumimoji="1" lang="zh-CN" altLang="en-US"/>
          </a:p>
        </p:txBody>
      </p:sp>
    </p:spTree>
    <p:extLst>
      <p:ext uri="{BB962C8B-B14F-4D97-AF65-F5344CB8AC3E}">
        <p14:creationId xmlns:p14="http://schemas.microsoft.com/office/powerpoint/2010/main" val="82762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11"/>
          </p:nvPr>
        </p:nvSpPr>
        <p:spPr>
          <a:xfrm>
            <a:off x="2416500" y="329307"/>
            <a:ext cx="4973915" cy="309201"/>
          </a:xfrm>
        </p:spPr>
        <p:txBody>
          <a:bodyPr/>
          <a:lstStyle/>
          <a:p>
            <a:endParaRPr kumimoji="1"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DA3C9886-6521-9E4B-B218-FBCD7D8E362E}" type="slidenum">
              <a:rPr kumimoji="1" lang="zh-CN" altLang="en-US" smtClean="0"/>
              <a:t>‹#›</a:t>
            </a:fld>
            <a:endParaRPr kumimoji="1"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383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545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05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3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838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046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60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413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spTree>
    <p:extLst>
      <p:ext uri="{BB962C8B-B14F-4D97-AF65-F5344CB8AC3E}">
        <p14:creationId xmlns:p14="http://schemas.microsoft.com/office/powerpoint/2010/main" val="89976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06BE6A8-98AF-D34C-9512-8531068E9872}" type="datetimeFigureOut">
              <a:rPr kumimoji="1" lang="zh-CN" altLang="en-US" smtClean="0"/>
              <a:t>2020/11/16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12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6BE6A8-98AF-D34C-9512-8531068E9872}" type="datetimeFigureOut">
              <a:rPr kumimoji="1" lang="zh-CN" altLang="en-US" smtClean="0"/>
              <a:t>2020/11/16</a:t>
            </a:fld>
            <a:endParaRPr kumimoji="1" lang="zh-CN" altLang="en-US"/>
          </a:p>
        </p:txBody>
      </p:sp>
      <p:sp>
        <p:nvSpPr>
          <p:cNvPr id="6" name="Footer Placeholder 5"/>
          <p:cNvSpPr>
            <a:spLocks noGrp="1"/>
          </p:cNvSpPr>
          <p:nvPr>
            <p:ph type="ftr" sz="quarter" idx="11"/>
          </p:nvPr>
        </p:nvSpPr>
        <p:spPr>
          <a:xfrm>
            <a:off x="1447382" y="318640"/>
            <a:ext cx="5541004" cy="320931"/>
          </a:xfrm>
        </p:spPr>
        <p:txBody>
          <a:bodyPr/>
          <a:lstStyle/>
          <a:p>
            <a:endParaRPr kumimoji="1" lang="zh-CN" altLang="en-US"/>
          </a:p>
        </p:txBody>
      </p:sp>
      <p:sp>
        <p:nvSpPr>
          <p:cNvPr id="7" name="Slide Number Placeholder 6"/>
          <p:cNvSpPr>
            <a:spLocks noGrp="1"/>
          </p:cNvSpPr>
          <p:nvPr>
            <p:ph type="sldNum" sz="quarter" idx="12"/>
          </p:nvPr>
        </p:nvSpPr>
        <p:spPr/>
        <p:txBody>
          <a:bodyPr/>
          <a:lstStyle/>
          <a:p>
            <a:fld id="{DA3C9886-6521-9E4B-B218-FBCD7D8E362E}" type="slidenum">
              <a:rPr kumimoji="1" lang="zh-CN" altLang="en-US" smtClean="0"/>
              <a:t>‹#›</a:t>
            </a:fld>
            <a:endParaRPr kumimoji="1"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0659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6BE6A8-98AF-D34C-9512-8531068E9872}" type="datetimeFigureOut">
              <a:rPr kumimoji="1" lang="zh-CN" altLang="en-US" smtClean="0"/>
              <a:t>2020/11/16</a:t>
            </a:fld>
            <a:endParaRPr kumimoji="1"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A3C9886-6521-9E4B-B218-FBCD7D8E362E}" type="slidenum">
              <a:rPr kumimoji="1" lang="zh-CN" altLang="en-US" smtClean="0"/>
              <a:t>‹#›</a:t>
            </a:fld>
            <a:endParaRPr kumimoji="1"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2500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applewebdata://2641A6CB-3D27-4FD9-93C6-71A9093A3A5E/ccf52b7fb5bfb705f4444a18d3974afb.html" TargetMode="External"/><Relationship Id="rId3" Type="http://schemas.openxmlformats.org/officeDocument/2006/relationships/hyperlink" Target="applewebdata://CD48BB8F-3D5E-4051-80EE-A383194A7C30/240f47a5bb3ba63a3f03fd7c468bffa4.html" TargetMode="External"/><Relationship Id="rId7" Type="http://schemas.openxmlformats.org/officeDocument/2006/relationships/hyperlink" Target="applewebdata://2641A6CB-3D27-4FD9-93C6-71A9093A3A5E/78db39aad2f47901a1522dbe3296806c.html"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applewebdata://2641A6CB-3D27-4FD9-93C6-71A9093A3A5E/af7699a9e2d96e8c1fad9e14cefe04c4.html" TargetMode="External"/><Relationship Id="rId5" Type="http://schemas.openxmlformats.org/officeDocument/2006/relationships/hyperlink" Target="applewebdata://CD48BB8F-3D5E-4051-80EE-A383194A7C30/2d242a30d1de0046eaf93123d95b2d3f.html" TargetMode="External"/><Relationship Id="rId4" Type="http://schemas.openxmlformats.org/officeDocument/2006/relationships/hyperlink" Target="applewebdata://CD48BB8F-3D5E-4051-80EE-A383194A7C30/4a61775c95778a058300dec9566cbaf6.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98A98-2AA2-EF4D-9A14-75A7679C5137}"/>
              </a:ext>
            </a:extLst>
          </p:cNvPr>
          <p:cNvSpPr>
            <a:spLocks noGrp="1"/>
          </p:cNvSpPr>
          <p:nvPr>
            <p:ph type="ctrTitle"/>
          </p:nvPr>
        </p:nvSpPr>
        <p:spPr/>
        <p:txBody>
          <a:bodyPr>
            <a:normAutofit/>
          </a:bodyPr>
          <a:lstStyle/>
          <a:p>
            <a:r>
              <a:rPr lang="zh-CN" altLang="zh-CN" sz="5400" b="1" dirty="0"/>
              <a:t>面向自媒体的写作管理平台</a:t>
            </a:r>
            <a:br>
              <a:rPr lang="zh-CN" altLang="zh-CN" sz="5400" dirty="0"/>
            </a:br>
            <a:r>
              <a:rPr lang="zh-CN" altLang="en-US" sz="5400" b="1" dirty="0"/>
              <a:t>第四次汇报</a:t>
            </a:r>
            <a:endParaRPr kumimoji="1" lang="zh-CN" altLang="en-US" sz="5400" b="1" dirty="0"/>
          </a:p>
        </p:txBody>
      </p:sp>
      <p:sp>
        <p:nvSpPr>
          <p:cNvPr id="3" name="副标题 2">
            <a:extLst>
              <a:ext uri="{FF2B5EF4-FFF2-40B4-BE49-F238E27FC236}">
                <a16:creationId xmlns:a16="http://schemas.microsoft.com/office/drawing/2014/main" id="{70A4508F-ED6B-9849-B5BF-E39E27F9C14A}"/>
              </a:ext>
            </a:extLst>
          </p:cNvPr>
          <p:cNvSpPr>
            <a:spLocks noGrp="1"/>
          </p:cNvSpPr>
          <p:nvPr>
            <p:ph type="subTitle" idx="1"/>
          </p:nvPr>
        </p:nvSpPr>
        <p:spPr/>
        <p:txBody>
          <a:bodyPr/>
          <a:lstStyle/>
          <a:p>
            <a:r>
              <a:rPr kumimoji="1" lang="en-US" altLang="zh-CN" cap="none" dirty="0" err="1"/>
              <a:t>homo</a:t>
            </a:r>
            <a:r>
              <a:rPr kumimoji="1" lang="en-US" altLang="zh-CN" dirty="0" err="1"/>
              <a:t>OS</a:t>
            </a:r>
            <a:endParaRPr kumimoji="1" lang="en-US" altLang="zh-CN" dirty="0"/>
          </a:p>
          <a:p>
            <a:r>
              <a:rPr kumimoji="1" lang="zh-CN" altLang="en-US" dirty="0"/>
              <a:t>黎诚译 李昌昊 吴楠 邓书青 骆竞彪</a:t>
            </a:r>
          </a:p>
        </p:txBody>
      </p:sp>
    </p:spTree>
    <p:extLst>
      <p:ext uri="{BB962C8B-B14F-4D97-AF65-F5344CB8AC3E}">
        <p14:creationId xmlns:p14="http://schemas.microsoft.com/office/powerpoint/2010/main" val="59157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2E3C9-8E8B-4445-9712-691E1141128A}"/>
              </a:ext>
            </a:extLst>
          </p:cNvPr>
          <p:cNvSpPr>
            <a:spLocks noGrp="1"/>
          </p:cNvSpPr>
          <p:nvPr>
            <p:ph type="title"/>
          </p:nvPr>
        </p:nvSpPr>
        <p:spPr/>
        <p:txBody>
          <a:bodyPr/>
          <a:lstStyle/>
          <a:p>
            <a:r>
              <a:rPr kumimoji="1" lang="zh-CN" altLang="en-US" dirty="0"/>
              <a:t>黎诚译（组长）</a:t>
            </a:r>
          </a:p>
        </p:txBody>
      </p:sp>
      <p:sp>
        <p:nvSpPr>
          <p:cNvPr id="3" name="内容占位符 2">
            <a:extLst>
              <a:ext uri="{FF2B5EF4-FFF2-40B4-BE49-F238E27FC236}">
                <a16:creationId xmlns:a16="http://schemas.microsoft.com/office/drawing/2014/main" id="{0331205C-6422-8241-9493-654157F01914}"/>
              </a:ext>
            </a:extLst>
          </p:cNvPr>
          <p:cNvSpPr>
            <a:spLocks noGrp="1"/>
          </p:cNvSpPr>
          <p:nvPr>
            <p:ph idx="1"/>
          </p:nvPr>
        </p:nvSpPr>
        <p:spPr>
          <a:xfrm>
            <a:off x="1451579" y="2015732"/>
            <a:ext cx="9603275" cy="4261500"/>
          </a:xfrm>
        </p:spPr>
        <p:txBody>
          <a:bodyPr>
            <a:normAutofit lnSpcReduction="10000"/>
          </a:bodyPr>
          <a:lstStyle/>
          <a:p>
            <a:r>
              <a:rPr kumimoji="1" lang="zh-CN" altLang="en-US" dirty="0"/>
              <a:t>召开组会（每周两次）并安排工作；</a:t>
            </a:r>
            <a:endParaRPr kumimoji="1" lang="en-US" altLang="zh-CN" dirty="0"/>
          </a:p>
          <a:p>
            <a:r>
              <a:rPr kumimoji="1" lang="zh-CN" altLang="en-US" dirty="0"/>
              <a:t>发送每周汇报邮件并制作汇报</a:t>
            </a:r>
            <a:r>
              <a:rPr kumimoji="1" lang="en-US" altLang="zh-CN" dirty="0"/>
              <a:t>PPT</a:t>
            </a:r>
            <a:r>
              <a:rPr kumimoji="1" lang="zh-CN" altLang="en-US" dirty="0"/>
              <a:t>；</a:t>
            </a:r>
            <a:endParaRPr kumimoji="1" lang="en-US" altLang="zh-CN" dirty="0"/>
          </a:p>
          <a:p>
            <a:r>
              <a:rPr kumimoji="1" lang="zh-CN" altLang="en-US" dirty="0"/>
              <a:t>需求说明书：</a:t>
            </a:r>
            <a:endParaRPr kumimoji="1" lang="en-US" altLang="zh-CN" dirty="0"/>
          </a:p>
          <a:p>
            <a:pPr lvl="1"/>
            <a:r>
              <a:rPr kumimoji="1" lang="zh-CN" altLang="en-US" dirty="0"/>
              <a:t>问题陈述、系统划分（第一周）</a:t>
            </a:r>
            <a:endParaRPr kumimoji="1" lang="en-US" altLang="zh-CN" dirty="0"/>
          </a:p>
          <a:p>
            <a:pPr lvl="1"/>
            <a:r>
              <a:rPr kumimoji="1" lang="zh-CN" altLang="en-US" dirty="0"/>
              <a:t>系统菜单设计（第二周）</a:t>
            </a:r>
            <a:endParaRPr kumimoji="1" lang="en-US" altLang="zh-CN" dirty="0"/>
          </a:p>
          <a:p>
            <a:pPr lvl="1"/>
            <a:r>
              <a:rPr kumimoji="1" lang="zh-CN" altLang="en-US" dirty="0"/>
              <a:t>系统性能设计（第二周）</a:t>
            </a:r>
            <a:endParaRPr kumimoji="1" lang="en-US" altLang="zh-CN" dirty="0"/>
          </a:p>
          <a:p>
            <a:r>
              <a:rPr kumimoji="1" lang="zh-CN" altLang="en-US" dirty="0"/>
              <a:t>设计说明书：</a:t>
            </a:r>
            <a:endParaRPr kumimoji="1" lang="en-US" altLang="zh-CN" dirty="0"/>
          </a:p>
          <a:p>
            <a:pPr lvl="1"/>
            <a:r>
              <a:rPr kumimoji="1" lang="zh-CN" altLang="en-US" dirty="0"/>
              <a:t>系统分布（层次）设计（第三周）</a:t>
            </a:r>
            <a:endParaRPr kumimoji="1" lang="en-US" altLang="zh-CN" dirty="0"/>
          </a:p>
          <a:p>
            <a:pPr lvl="1"/>
            <a:r>
              <a:rPr kumimoji="1" lang="zh-CN" altLang="en-US" dirty="0"/>
              <a:t>算法设计（第四周）</a:t>
            </a:r>
            <a:endParaRPr kumimoji="1" lang="en-US" altLang="zh-CN" dirty="0"/>
          </a:p>
          <a:p>
            <a:pPr lvl="1"/>
            <a:r>
              <a:rPr kumimoji="1" lang="zh-CN" altLang="en-US" dirty="0"/>
              <a:t>模块接口设计</a:t>
            </a:r>
            <a:r>
              <a:rPr kumimoji="1" lang="en-US" altLang="zh-CN" dirty="0"/>
              <a:t>-</a:t>
            </a:r>
            <a:r>
              <a:rPr kumimoji="1" lang="zh-CN" altLang="en-US" dirty="0"/>
              <a:t>数据层</a:t>
            </a:r>
            <a:r>
              <a:rPr kumimoji="1" lang="zh-CN" altLang="en-US" dirty="0">
                <a:highlight>
                  <a:srgbClr val="FFFF00"/>
                </a:highlight>
              </a:rPr>
              <a:t>媒体</a:t>
            </a:r>
            <a:r>
              <a:rPr kumimoji="1" lang="zh-CN" altLang="en-US" dirty="0"/>
              <a:t>、</a:t>
            </a:r>
            <a:r>
              <a:rPr kumimoji="1" lang="zh-CN" altLang="en-US" dirty="0">
                <a:highlight>
                  <a:srgbClr val="FFFF00"/>
                </a:highlight>
              </a:rPr>
              <a:t>粉丝</a:t>
            </a:r>
            <a:r>
              <a:rPr kumimoji="1" lang="zh-CN" altLang="en-US" dirty="0"/>
              <a:t>部分、表示层</a:t>
            </a:r>
            <a:r>
              <a:rPr kumimoji="1" lang="zh-CN" altLang="en-US" dirty="0">
                <a:highlight>
                  <a:srgbClr val="FFFF00"/>
                </a:highlight>
              </a:rPr>
              <a:t>消息管理</a:t>
            </a:r>
            <a:r>
              <a:rPr kumimoji="1" lang="zh-CN" altLang="en-US" dirty="0"/>
              <a:t>部分（第四周）</a:t>
            </a:r>
            <a:endParaRPr kumimoji="1" lang="en-US" altLang="zh-CN" dirty="0"/>
          </a:p>
          <a:p>
            <a:endParaRPr kumimoji="1" lang="zh-CN" altLang="en-US" dirty="0"/>
          </a:p>
        </p:txBody>
      </p:sp>
    </p:spTree>
    <p:extLst>
      <p:ext uri="{BB962C8B-B14F-4D97-AF65-F5344CB8AC3E}">
        <p14:creationId xmlns:p14="http://schemas.microsoft.com/office/powerpoint/2010/main" val="154474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吴楠</a:t>
            </a:r>
          </a:p>
        </p:txBody>
      </p:sp>
      <p:sp>
        <p:nvSpPr>
          <p:cNvPr id="3" name="内容占位符 2"/>
          <p:cNvSpPr>
            <a:spLocks noGrp="1"/>
          </p:cNvSpPr>
          <p:nvPr>
            <p:ph idx="1"/>
          </p:nvPr>
        </p:nvSpPr>
        <p:spPr/>
        <p:txBody>
          <a:bodyPr>
            <a:normAutofit lnSpcReduction="10000"/>
          </a:bodyPr>
          <a:lstStyle/>
          <a:p>
            <a:r>
              <a:rPr lang="zh-CN" altLang="zh-CN" b="1" dirty="0"/>
              <a:t>第一周</a:t>
            </a:r>
          </a:p>
          <a:p>
            <a:pPr lvl="1"/>
            <a:r>
              <a:rPr lang="zh-CN" altLang="zh-CN" dirty="0"/>
              <a:t>负责梳理需求，完成各模块的状态图。</a:t>
            </a:r>
          </a:p>
          <a:p>
            <a:r>
              <a:rPr lang="zh-CN" altLang="zh-CN" b="1" dirty="0"/>
              <a:t>第二周</a:t>
            </a:r>
          </a:p>
          <a:p>
            <a:pPr lvl="1"/>
            <a:r>
              <a:rPr lang="zh-CN" altLang="zh-CN" dirty="0"/>
              <a:t>负责原型设计和完善状态图，补全状态图描述。</a:t>
            </a:r>
          </a:p>
          <a:p>
            <a:r>
              <a:rPr lang="zh-CN" altLang="en-US" b="1" dirty="0"/>
              <a:t>第三周</a:t>
            </a:r>
            <a:endParaRPr lang="en-US" altLang="zh-CN" b="1" dirty="0"/>
          </a:p>
          <a:p>
            <a:pPr lvl="1"/>
            <a:r>
              <a:rPr lang="zh-CN" altLang="zh-CN" dirty="0"/>
              <a:t>负责完善原型设计。</a:t>
            </a:r>
          </a:p>
          <a:p>
            <a:r>
              <a:rPr lang="zh-CN" altLang="zh-CN" b="1" dirty="0"/>
              <a:t>第四周</a:t>
            </a:r>
            <a:endParaRPr lang="zh-CN" altLang="zh-CN" dirty="0"/>
          </a:p>
          <a:p>
            <a:pPr lvl="1"/>
            <a:r>
              <a:rPr lang="zh-CN" altLang="zh-CN" dirty="0"/>
              <a:t>负责部分模块的接口设计。</a:t>
            </a:r>
          </a:p>
          <a:p>
            <a:pPr marL="0" indent="0">
              <a:buNone/>
            </a:pPr>
            <a:endParaRPr kumimoji="1" lang="zh-CN" altLang="en-US" dirty="0"/>
          </a:p>
        </p:txBody>
      </p:sp>
    </p:spTree>
    <p:extLst>
      <p:ext uri="{BB962C8B-B14F-4D97-AF65-F5344CB8AC3E}">
        <p14:creationId xmlns:p14="http://schemas.microsoft.com/office/powerpoint/2010/main" val="204048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4279" y="239097"/>
            <a:ext cx="9603275" cy="1049235"/>
          </a:xfrm>
        </p:spPr>
        <p:txBody>
          <a:bodyPr>
            <a:normAutofit/>
          </a:bodyPr>
          <a:lstStyle/>
          <a:p>
            <a:r>
              <a:rPr lang="zh-CN" altLang="zh-CN" b="1" dirty="0">
                <a:sym typeface="+mn-ea"/>
              </a:rPr>
              <a:t>第一周</a:t>
            </a:r>
            <a:br>
              <a:rPr lang="zh-CN" altLang="zh-CN" b="1" dirty="0"/>
            </a:br>
            <a:r>
              <a:rPr lang="zh-CN" altLang="zh-CN" dirty="0">
                <a:sym typeface="+mn-ea"/>
              </a:rPr>
              <a:t>负责梳理需求，完成各模块的状态图</a:t>
            </a:r>
            <a:endParaRPr kumimoji="1" lang="zh-CN" altLang="en-US"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345565" y="1724025"/>
            <a:ext cx="8936990" cy="3978275"/>
          </a:xfrm>
          <a:prstGeom prst="rect">
            <a:avLst/>
          </a:prstGeom>
          <a:noFill/>
          <a:ln>
            <a:noFill/>
          </a:ln>
        </p:spPr>
      </p:pic>
    </p:spTree>
    <p:extLst>
      <p:ext uri="{BB962C8B-B14F-4D97-AF65-F5344CB8AC3E}">
        <p14:creationId xmlns:p14="http://schemas.microsoft.com/office/powerpoint/2010/main" val="3462934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sym typeface="+mn-ea"/>
              </a:rPr>
              <a:t>第一周（续）</a:t>
            </a:r>
            <a:br>
              <a:rPr lang="zh-CN" altLang="zh-CN" b="1" dirty="0">
                <a:sym typeface="+mn-ea"/>
              </a:rPr>
            </a:br>
            <a:r>
              <a:rPr lang="zh-CN" altLang="zh-CN" b="1" dirty="0">
                <a:sym typeface="+mn-ea"/>
              </a:rPr>
              <a:t>分模块划分状态图</a:t>
            </a:r>
            <a:r>
              <a:rPr lang="zh-CN" altLang="zh-CN" dirty="0"/>
              <a:t> </a:t>
            </a:r>
            <a:endParaRPr kumimoji="1" lang="zh-CN" altLang="en-US" dirty="0"/>
          </a:p>
        </p:txBody>
      </p:sp>
      <p:pic>
        <p:nvPicPr>
          <p:cNvPr id="7" name="内容占位符 6"/>
          <p:cNvPicPr>
            <a:picLocks noGrp="1" noChangeAspect="1"/>
          </p:cNvPicPr>
          <p:nvPr>
            <p:ph idx="1"/>
          </p:nvPr>
        </p:nvPicPr>
        <p:blipFill>
          <a:blip r:embed="rId2"/>
          <a:stretch>
            <a:fillRect/>
          </a:stretch>
        </p:blipFill>
        <p:spPr>
          <a:xfrm>
            <a:off x="662305" y="2625725"/>
            <a:ext cx="4940935" cy="2852420"/>
          </a:xfrm>
          <a:prstGeom prst="rect">
            <a:avLst/>
          </a:prstGeom>
        </p:spPr>
      </p:pic>
      <p:pic>
        <p:nvPicPr>
          <p:cNvPr id="9" name="图片 8"/>
          <p:cNvPicPr>
            <a:picLocks noChangeAspect="1"/>
          </p:cNvPicPr>
          <p:nvPr/>
        </p:nvPicPr>
        <p:blipFill>
          <a:blip r:embed="rId3"/>
          <a:stretch>
            <a:fillRect/>
          </a:stretch>
        </p:blipFill>
        <p:spPr>
          <a:xfrm>
            <a:off x="4065905" y="1853565"/>
            <a:ext cx="4935220" cy="3330575"/>
          </a:xfrm>
          <a:prstGeom prst="rect">
            <a:avLst/>
          </a:prstGeom>
        </p:spPr>
      </p:pic>
      <p:pic>
        <p:nvPicPr>
          <p:cNvPr id="10" name="图片 9"/>
          <p:cNvPicPr>
            <a:picLocks noChangeAspect="1"/>
          </p:cNvPicPr>
          <p:nvPr/>
        </p:nvPicPr>
        <p:blipFill>
          <a:blip r:embed="rId4"/>
          <a:stretch>
            <a:fillRect/>
          </a:stretch>
        </p:blipFill>
        <p:spPr>
          <a:xfrm>
            <a:off x="7172325" y="1104265"/>
            <a:ext cx="3304540" cy="2891155"/>
          </a:xfrm>
          <a:prstGeom prst="rect">
            <a:avLst/>
          </a:prstGeom>
        </p:spPr>
      </p:pic>
    </p:spTree>
    <p:extLst>
      <p:ext uri="{BB962C8B-B14F-4D97-AF65-F5344CB8AC3E}">
        <p14:creationId xmlns:p14="http://schemas.microsoft.com/office/powerpoint/2010/main" val="332765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sym typeface="+mn-ea"/>
              </a:rPr>
              <a:t>第二周</a:t>
            </a:r>
            <a:br>
              <a:rPr lang="zh-CN" altLang="zh-CN" b="1" dirty="0"/>
            </a:br>
            <a:r>
              <a:rPr lang="zh-CN" altLang="zh-CN" dirty="0">
                <a:sym typeface="+mn-ea"/>
              </a:rPr>
              <a:t>负责原型设计和完善状态图，补全状态图描述。</a:t>
            </a:r>
            <a:br>
              <a:rPr lang="zh-CN" altLang="zh-CN" dirty="0"/>
            </a:br>
            <a:r>
              <a:rPr lang="zh-CN" altLang="zh-CN" dirty="0"/>
              <a:t> </a:t>
            </a:r>
            <a:endParaRPr kumimoji="1" lang="zh-CN" altLang="en-US" dirty="0"/>
          </a:p>
        </p:txBody>
      </p:sp>
      <p:sp>
        <p:nvSpPr>
          <p:cNvPr id="6" name="内容占位符 2"/>
          <p:cNvSpPr>
            <a:spLocks noGrp="1"/>
          </p:cNvSpPr>
          <p:nvPr>
            <p:ph idx="1"/>
          </p:nvPr>
        </p:nvSpPr>
        <p:spPr>
          <a:xfrm>
            <a:off x="1451579" y="2015732"/>
            <a:ext cx="9603275" cy="3450613"/>
          </a:xfrm>
        </p:spPr>
        <p:txBody>
          <a:bodyPr/>
          <a:lstStyle/>
          <a:p>
            <a:r>
              <a:rPr lang="zh-CN" altLang="zh-CN" sz="2400" dirty="0"/>
              <a:t> 原型设计主要负责了消息管理系统和发布管理系统两个模块的原型设计。</a:t>
            </a:r>
          </a:p>
          <a:p>
            <a:endParaRPr lang="zh-CN" altLang="zh-CN" dirty="0"/>
          </a:p>
          <a:p>
            <a:endParaRPr kumimoji="1" lang="zh-CN" altLang="en-US" dirty="0"/>
          </a:p>
        </p:txBody>
      </p:sp>
    </p:spTree>
    <p:extLst>
      <p:ext uri="{BB962C8B-B14F-4D97-AF65-F5344CB8AC3E}">
        <p14:creationId xmlns:p14="http://schemas.microsoft.com/office/powerpoint/2010/main" val="417569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sym typeface="+mn-ea"/>
              </a:rPr>
              <a:t>第二周（续）</a:t>
            </a:r>
            <a:br>
              <a:rPr lang="zh-CN" altLang="zh-CN" b="1" dirty="0"/>
            </a:br>
            <a:r>
              <a:rPr lang="zh-CN" altLang="zh-CN" dirty="0">
                <a:sym typeface="+mn-ea"/>
              </a:rPr>
              <a:t>消息管理系统的页面展示</a:t>
            </a:r>
            <a:br>
              <a:rPr lang="zh-CN" altLang="zh-CN" dirty="0"/>
            </a:br>
            <a:r>
              <a:rPr lang="zh-CN" altLang="zh-CN" dirty="0"/>
              <a:t> </a:t>
            </a:r>
            <a:endParaRPr kumimoji="1" lang="zh-CN" altLang="en-US" dirty="0"/>
          </a:p>
        </p:txBody>
      </p:sp>
      <p:sp>
        <p:nvSpPr>
          <p:cNvPr id="6" name="内容占位符 2"/>
          <p:cNvSpPr>
            <a:spLocks noGrp="1"/>
          </p:cNvSpPr>
          <p:nvPr>
            <p:ph idx="1"/>
          </p:nvPr>
        </p:nvSpPr>
        <p:spPr>
          <a:xfrm>
            <a:off x="1451579" y="2015732"/>
            <a:ext cx="9603275" cy="3450613"/>
          </a:xfrm>
        </p:spPr>
        <p:txBody>
          <a:bodyPr/>
          <a:lstStyle/>
          <a:p>
            <a:r>
              <a:rPr lang="zh-CN" altLang="zh-CN" dirty="0"/>
              <a:t> </a:t>
            </a:r>
          </a:p>
          <a:p>
            <a:endParaRPr lang="zh-CN" altLang="zh-CN" dirty="0"/>
          </a:p>
          <a:p>
            <a:endParaRPr kumimoji="1" lang="zh-CN" altLang="en-US" dirty="0"/>
          </a:p>
        </p:txBody>
      </p:sp>
      <p:pic>
        <p:nvPicPr>
          <p:cNvPr id="3" name="图片 2"/>
          <p:cNvPicPr>
            <a:picLocks noChangeAspect="1"/>
          </p:cNvPicPr>
          <p:nvPr/>
        </p:nvPicPr>
        <p:blipFill>
          <a:blip r:embed="rId2"/>
          <a:stretch>
            <a:fillRect/>
          </a:stretch>
        </p:blipFill>
        <p:spPr>
          <a:xfrm>
            <a:off x="1451610" y="2015490"/>
            <a:ext cx="7856220" cy="4587240"/>
          </a:xfrm>
          <a:prstGeom prst="rect">
            <a:avLst/>
          </a:prstGeom>
        </p:spPr>
      </p:pic>
    </p:spTree>
    <p:extLst>
      <p:ext uri="{BB962C8B-B14F-4D97-AF65-F5344CB8AC3E}">
        <p14:creationId xmlns:p14="http://schemas.microsoft.com/office/powerpoint/2010/main" val="122902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sym typeface="+mn-ea"/>
              </a:rPr>
              <a:t>第二周（续）</a:t>
            </a:r>
            <a:br>
              <a:rPr lang="zh-CN" altLang="zh-CN" b="1" dirty="0"/>
            </a:br>
            <a:r>
              <a:rPr lang="zh-CN" altLang="zh-CN" dirty="0">
                <a:sym typeface="+mn-ea"/>
              </a:rPr>
              <a:t>发布管理系统的页面展示</a:t>
            </a:r>
            <a:br>
              <a:rPr lang="zh-CN" altLang="zh-CN" dirty="0"/>
            </a:br>
            <a:r>
              <a:rPr lang="zh-CN" altLang="zh-CN" dirty="0"/>
              <a:t> </a:t>
            </a:r>
            <a:endParaRPr kumimoji="1" lang="zh-CN" altLang="en-US" dirty="0"/>
          </a:p>
        </p:txBody>
      </p:sp>
      <p:sp>
        <p:nvSpPr>
          <p:cNvPr id="6" name="内容占位符 2"/>
          <p:cNvSpPr>
            <a:spLocks noGrp="1"/>
          </p:cNvSpPr>
          <p:nvPr>
            <p:ph idx="1"/>
          </p:nvPr>
        </p:nvSpPr>
        <p:spPr>
          <a:xfrm>
            <a:off x="1451579" y="2015732"/>
            <a:ext cx="9603275" cy="3450613"/>
          </a:xfrm>
        </p:spPr>
        <p:txBody>
          <a:bodyPr/>
          <a:lstStyle/>
          <a:p>
            <a:r>
              <a:rPr lang="zh-CN" altLang="zh-CN" dirty="0"/>
              <a:t> </a:t>
            </a:r>
          </a:p>
          <a:p>
            <a:endParaRPr lang="zh-CN" altLang="zh-CN" dirty="0"/>
          </a:p>
          <a:p>
            <a:endParaRPr kumimoji="1" lang="zh-CN" altLang="en-US" dirty="0"/>
          </a:p>
        </p:txBody>
      </p:sp>
      <p:pic>
        <p:nvPicPr>
          <p:cNvPr id="4" name="图片 3"/>
          <p:cNvPicPr>
            <a:picLocks noChangeAspect="1"/>
          </p:cNvPicPr>
          <p:nvPr/>
        </p:nvPicPr>
        <p:blipFill>
          <a:blip r:embed="rId2"/>
          <a:stretch>
            <a:fillRect/>
          </a:stretch>
        </p:blipFill>
        <p:spPr>
          <a:xfrm>
            <a:off x="1753235" y="1937385"/>
            <a:ext cx="6924675" cy="4577080"/>
          </a:xfrm>
          <a:prstGeom prst="rect">
            <a:avLst/>
          </a:prstGeom>
        </p:spPr>
      </p:pic>
    </p:spTree>
    <p:extLst>
      <p:ext uri="{BB962C8B-B14F-4D97-AF65-F5344CB8AC3E}">
        <p14:creationId xmlns:p14="http://schemas.microsoft.com/office/powerpoint/2010/main" val="388553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ym typeface="+mn-ea"/>
              </a:rPr>
              <a:t>第三周</a:t>
            </a:r>
            <a:br>
              <a:rPr lang="zh-CN" altLang="en-US" b="1" dirty="0">
                <a:sym typeface="+mn-ea"/>
              </a:rPr>
            </a:br>
            <a:r>
              <a:rPr lang="zh-CN" altLang="zh-CN" dirty="0">
                <a:sym typeface="+mn-ea"/>
              </a:rPr>
              <a:t>负责完善原型设计</a:t>
            </a:r>
            <a:endParaRPr kumimoji="1" lang="zh-CN" altLang="en-US" dirty="0"/>
          </a:p>
        </p:txBody>
      </p:sp>
      <p:pic>
        <p:nvPicPr>
          <p:cNvPr id="7" name="内容占位符 6"/>
          <p:cNvPicPr>
            <a:picLocks noGrp="1" noChangeAspect="1"/>
          </p:cNvPicPr>
          <p:nvPr>
            <p:ph idx="1"/>
          </p:nvPr>
        </p:nvPicPr>
        <p:blipFill>
          <a:blip r:embed="rId2"/>
          <a:stretch>
            <a:fillRect/>
          </a:stretch>
        </p:blipFill>
        <p:spPr>
          <a:xfrm>
            <a:off x="5466080" y="2658110"/>
            <a:ext cx="3908425" cy="2733675"/>
          </a:xfrm>
          <a:prstGeom prst="rect">
            <a:avLst/>
          </a:prstGeom>
        </p:spPr>
      </p:pic>
      <p:pic>
        <p:nvPicPr>
          <p:cNvPr id="8" name="图片 7"/>
          <p:cNvPicPr>
            <a:picLocks noChangeAspect="1"/>
          </p:cNvPicPr>
          <p:nvPr/>
        </p:nvPicPr>
        <p:blipFill>
          <a:blip r:embed="rId3"/>
          <a:stretch>
            <a:fillRect/>
          </a:stretch>
        </p:blipFill>
        <p:spPr>
          <a:xfrm>
            <a:off x="1143000" y="3414395"/>
            <a:ext cx="4578985" cy="2844165"/>
          </a:xfrm>
          <a:prstGeom prst="rect">
            <a:avLst/>
          </a:prstGeom>
        </p:spPr>
      </p:pic>
      <p:sp>
        <p:nvSpPr>
          <p:cNvPr id="9" name="文本框 8"/>
          <p:cNvSpPr txBox="1"/>
          <p:nvPr/>
        </p:nvSpPr>
        <p:spPr>
          <a:xfrm>
            <a:off x="1455420" y="1988820"/>
            <a:ext cx="9783445" cy="368300"/>
          </a:xfrm>
          <a:prstGeom prst="rect">
            <a:avLst/>
          </a:prstGeom>
          <a:noFill/>
        </p:spPr>
        <p:txBody>
          <a:bodyPr wrap="square" rtlCol="0">
            <a:spAutoFit/>
          </a:bodyPr>
          <a:lstStyle/>
          <a:p>
            <a:r>
              <a:rPr lang="zh-CN" altLang="en-US"/>
              <a:t>添加了关于查重处理的页面，完善了消息分析和用户标签的页面</a:t>
            </a:r>
          </a:p>
        </p:txBody>
      </p:sp>
    </p:spTree>
    <p:extLst>
      <p:ext uri="{BB962C8B-B14F-4D97-AF65-F5344CB8AC3E}">
        <p14:creationId xmlns:p14="http://schemas.microsoft.com/office/powerpoint/2010/main" val="332948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sym typeface="+mn-ea"/>
              </a:rPr>
              <a:t>第四周</a:t>
            </a:r>
            <a:br>
              <a:rPr lang="zh-CN" altLang="zh-CN" dirty="0"/>
            </a:br>
            <a:r>
              <a:rPr lang="zh-CN" altLang="zh-CN" dirty="0">
                <a:sym typeface="+mn-ea"/>
              </a:rPr>
              <a:t>负责部分模块的接口设计。</a:t>
            </a:r>
            <a:endParaRPr kumimoji="1" lang="zh-CN" altLang="en-US" dirty="0"/>
          </a:p>
        </p:txBody>
      </p:sp>
      <p:sp>
        <p:nvSpPr>
          <p:cNvPr id="3" name="内容占位符 2"/>
          <p:cNvSpPr>
            <a:spLocks noGrp="1"/>
          </p:cNvSpPr>
          <p:nvPr>
            <p:ph idx="1"/>
          </p:nvPr>
        </p:nvSpPr>
        <p:spPr/>
        <p:txBody>
          <a:bodyPr/>
          <a:lstStyle/>
          <a:p>
            <a:r>
              <a:rPr lang="zh-CN" altLang="zh-CN" dirty="0"/>
              <a:t>表示层接口设计：</a:t>
            </a:r>
            <a:r>
              <a:rPr kumimoji="1" lang="zh-CN" altLang="en-US" dirty="0"/>
              <a:t>主要完成了登录界面、注册界面、热点中心的表示层接口设计。</a:t>
            </a:r>
          </a:p>
        </p:txBody>
      </p:sp>
      <p:pic>
        <p:nvPicPr>
          <p:cNvPr id="5" name="图片 4"/>
          <p:cNvPicPr>
            <a:picLocks noChangeAspect="1"/>
          </p:cNvPicPr>
          <p:nvPr/>
        </p:nvPicPr>
        <p:blipFill>
          <a:blip r:embed="rId2"/>
          <a:stretch>
            <a:fillRect/>
          </a:stretch>
        </p:blipFill>
        <p:spPr>
          <a:xfrm>
            <a:off x="1679575" y="3125470"/>
            <a:ext cx="6819900" cy="3208655"/>
          </a:xfrm>
          <a:prstGeom prst="rect">
            <a:avLst/>
          </a:prstGeom>
        </p:spPr>
      </p:pic>
    </p:spTree>
    <p:extLst>
      <p:ext uri="{BB962C8B-B14F-4D97-AF65-F5344CB8AC3E}">
        <p14:creationId xmlns:p14="http://schemas.microsoft.com/office/powerpoint/2010/main" val="1467511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sym typeface="+mn-ea"/>
              </a:rPr>
              <a:t>第四周（续）</a:t>
            </a:r>
            <a:br>
              <a:rPr lang="zh-CN" altLang="zh-CN" dirty="0">
                <a:sym typeface="+mn-ea"/>
              </a:rPr>
            </a:br>
            <a:r>
              <a:rPr lang="zh-CN" altLang="zh-CN" dirty="0">
                <a:sym typeface="+mn-ea"/>
              </a:rPr>
              <a:t>负责部分模块的接口设计</a:t>
            </a:r>
            <a:endParaRPr kumimoji="1" lang="zh-CN" altLang="en-US" dirty="0"/>
          </a:p>
        </p:txBody>
      </p:sp>
      <p:sp>
        <p:nvSpPr>
          <p:cNvPr id="3" name="内容占位符 2"/>
          <p:cNvSpPr>
            <a:spLocks noGrp="1"/>
          </p:cNvSpPr>
          <p:nvPr>
            <p:ph idx="1"/>
          </p:nvPr>
        </p:nvSpPr>
        <p:spPr/>
        <p:txBody>
          <a:bodyPr/>
          <a:lstStyle/>
          <a:p>
            <a:r>
              <a:rPr lang="zh-CN" altLang="zh-CN" dirty="0">
                <a:sym typeface="+mn-ea"/>
              </a:rPr>
              <a:t>数据层接口设计：</a:t>
            </a:r>
            <a:r>
              <a:rPr kumimoji="1" lang="zh-CN" altLang="en-US" dirty="0">
                <a:sym typeface="+mn-ea"/>
              </a:rPr>
              <a:t>主要完成了文章信息存储、删除、修改、查询服务的数据层接口设计，并补全相应模块的应用层对数据层的接口调用。</a:t>
            </a:r>
          </a:p>
          <a:p>
            <a:endParaRPr kumimoji="1" lang="zh-CN" altLang="en-US" dirty="0"/>
          </a:p>
        </p:txBody>
      </p:sp>
      <p:pic>
        <p:nvPicPr>
          <p:cNvPr id="5" name="图片 4"/>
          <p:cNvPicPr>
            <a:picLocks noChangeAspect="1"/>
          </p:cNvPicPr>
          <p:nvPr/>
        </p:nvPicPr>
        <p:blipFill>
          <a:blip r:embed="rId2"/>
          <a:stretch>
            <a:fillRect/>
          </a:stretch>
        </p:blipFill>
        <p:spPr>
          <a:xfrm>
            <a:off x="1536700" y="2854960"/>
            <a:ext cx="9118600" cy="3583940"/>
          </a:xfrm>
          <a:prstGeom prst="rect">
            <a:avLst/>
          </a:prstGeom>
        </p:spPr>
      </p:pic>
    </p:spTree>
    <p:extLst>
      <p:ext uri="{BB962C8B-B14F-4D97-AF65-F5344CB8AC3E}">
        <p14:creationId xmlns:p14="http://schemas.microsoft.com/office/powerpoint/2010/main" val="296446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98A98-2AA2-EF4D-9A14-75A7679C5137}"/>
              </a:ext>
            </a:extLst>
          </p:cNvPr>
          <p:cNvSpPr>
            <a:spLocks noGrp="1"/>
          </p:cNvSpPr>
          <p:nvPr>
            <p:ph type="ctrTitle"/>
          </p:nvPr>
        </p:nvSpPr>
        <p:spPr/>
        <p:txBody>
          <a:bodyPr>
            <a:normAutofit/>
          </a:bodyPr>
          <a:lstStyle/>
          <a:p>
            <a:r>
              <a:rPr lang="en-US" altLang="zh-CN" sz="5400" b="1" dirty="0"/>
              <a:t>PART1</a:t>
            </a:r>
            <a:r>
              <a:rPr lang="zh-CN" altLang="en-US" sz="5400" b="1" dirty="0"/>
              <a:t> 上周工作汇报</a:t>
            </a:r>
            <a:endParaRPr kumimoji="1" lang="zh-CN" altLang="en-US" sz="5400" b="1" dirty="0"/>
          </a:p>
        </p:txBody>
      </p:sp>
      <p:sp>
        <p:nvSpPr>
          <p:cNvPr id="3" name="副标题 2">
            <a:extLst>
              <a:ext uri="{FF2B5EF4-FFF2-40B4-BE49-F238E27FC236}">
                <a16:creationId xmlns:a16="http://schemas.microsoft.com/office/drawing/2014/main" id="{70A4508F-ED6B-9849-B5BF-E39E27F9C14A}"/>
              </a:ext>
            </a:extLst>
          </p:cNvPr>
          <p:cNvSpPr>
            <a:spLocks noGrp="1"/>
          </p:cNvSpPr>
          <p:nvPr>
            <p:ph type="subTitle" idx="1"/>
          </p:nvPr>
        </p:nvSpPr>
        <p:spPr/>
        <p:txBody>
          <a:bodyPr/>
          <a:lstStyle/>
          <a:p>
            <a:endParaRPr kumimoji="1" lang="en-US" altLang="zh-CN" dirty="0"/>
          </a:p>
        </p:txBody>
      </p:sp>
    </p:spTree>
    <p:extLst>
      <p:ext uri="{BB962C8B-B14F-4D97-AF65-F5344CB8AC3E}">
        <p14:creationId xmlns:p14="http://schemas.microsoft.com/office/powerpoint/2010/main" val="1526610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心得体会 </a:t>
            </a:r>
            <a:endParaRPr kumimoji="1" lang="zh-CN" altLang="en-US" dirty="0"/>
          </a:p>
        </p:txBody>
      </p:sp>
      <p:sp>
        <p:nvSpPr>
          <p:cNvPr id="3" name="内容占位符 2"/>
          <p:cNvSpPr>
            <a:spLocks noGrp="1"/>
          </p:cNvSpPr>
          <p:nvPr>
            <p:ph idx="1"/>
          </p:nvPr>
        </p:nvSpPr>
        <p:spPr/>
        <p:txBody>
          <a:bodyPr/>
          <a:lstStyle/>
          <a:p>
            <a:r>
              <a:rPr kumimoji="1" lang="en-US" altLang="zh-CN" dirty="0"/>
              <a:t>1</a:t>
            </a:r>
            <a:r>
              <a:rPr kumimoji="1" lang="zh-CN" altLang="en-US" dirty="0"/>
              <a:t>、要尽可能全面地了解用户的需求，确定哪些需求最重要，然后通过</a:t>
            </a:r>
            <a:r>
              <a:rPr kumimoji="1" lang="zh-CN" altLang="en-US" dirty="0">
                <a:sym typeface="+mn-ea"/>
              </a:rPr>
              <a:t>通过用例图、类图、数据流图和状态图来精炼提纯，使得后续开发过程更加清晰。</a:t>
            </a:r>
            <a:endParaRPr kumimoji="1" lang="zh-CN" altLang="en-US" dirty="0"/>
          </a:p>
          <a:p>
            <a:r>
              <a:rPr kumimoji="1" lang="en-US" altLang="zh-CN" dirty="0"/>
              <a:t>2</a:t>
            </a:r>
            <a:r>
              <a:rPr kumimoji="1" lang="zh-CN" altLang="en-US" dirty="0"/>
              <a:t>、良好的设计需要团队成员不断地交流沟通。</a:t>
            </a:r>
          </a:p>
          <a:p>
            <a:r>
              <a:rPr kumimoji="1" lang="en-US" altLang="zh-CN" dirty="0"/>
              <a:t>3</a:t>
            </a:r>
            <a:r>
              <a:rPr kumimoji="1" lang="zh-CN" altLang="en-US" dirty="0"/>
              <a:t>、提前调研可使用的工具，找到合适的工具可以精简很多工作。</a:t>
            </a:r>
          </a:p>
        </p:txBody>
      </p:sp>
    </p:spTree>
    <p:extLst>
      <p:ext uri="{BB962C8B-B14F-4D97-AF65-F5344CB8AC3E}">
        <p14:creationId xmlns:p14="http://schemas.microsoft.com/office/powerpoint/2010/main" val="2653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邓书青</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zh-CN" altLang="zh-CN" b="1" dirty="0"/>
              <a:t>第一周</a:t>
            </a:r>
          </a:p>
          <a:p>
            <a:pPr lvl="1"/>
            <a:r>
              <a:rPr lang="zh-CN" altLang="zh-CN" dirty="0"/>
              <a:t>负责梳理需求，完成</a:t>
            </a:r>
            <a:r>
              <a:rPr lang="zh-CN" altLang="en-US" dirty="0"/>
              <a:t>系统操作分析</a:t>
            </a:r>
            <a:endParaRPr lang="zh-CN" altLang="zh-CN" dirty="0"/>
          </a:p>
          <a:p>
            <a:r>
              <a:rPr lang="zh-CN" altLang="zh-CN" b="1" dirty="0"/>
              <a:t>第二周</a:t>
            </a:r>
          </a:p>
          <a:p>
            <a:pPr lvl="1"/>
            <a:r>
              <a:rPr lang="zh-CN" altLang="zh-CN" dirty="0"/>
              <a:t>负责原型设计和完善</a:t>
            </a:r>
            <a:r>
              <a:rPr lang="zh-CN" altLang="en-US" dirty="0"/>
              <a:t>系统操作分析</a:t>
            </a:r>
            <a:r>
              <a:rPr lang="zh-CN" altLang="zh-CN" dirty="0"/>
              <a:t>，补全</a:t>
            </a:r>
            <a:r>
              <a:rPr lang="zh-CN" altLang="en-US" dirty="0"/>
              <a:t>顺序</a:t>
            </a:r>
            <a:r>
              <a:rPr lang="zh-CN" altLang="zh-CN" dirty="0"/>
              <a:t>图描述</a:t>
            </a:r>
          </a:p>
          <a:p>
            <a:r>
              <a:rPr lang="zh-CN" altLang="en-US" b="1" dirty="0"/>
              <a:t>第三周</a:t>
            </a:r>
            <a:endParaRPr lang="en-US" altLang="zh-CN" b="1" dirty="0"/>
          </a:p>
          <a:p>
            <a:pPr lvl="1"/>
            <a:r>
              <a:rPr lang="zh-CN" altLang="zh-CN" dirty="0"/>
              <a:t>负责原型设计</a:t>
            </a:r>
          </a:p>
          <a:p>
            <a:r>
              <a:rPr lang="zh-CN" altLang="zh-CN" b="1" dirty="0"/>
              <a:t>第四周</a:t>
            </a:r>
            <a:endParaRPr lang="zh-CN" altLang="zh-CN" dirty="0"/>
          </a:p>
          <a:p>
            <a:pPr lvl="1"/>
            <a:r>
              <a:rPr lang="zh-CN" altLang="zh-CN" dirty="0"/>
              <a:t>负责部分模块的接口设计</a:t>
            </a:r>
            <a:endParaRPr lang="en-US" altLang="zh-CN" dirty="0"/>
          </a:p>
          <a:p>
            <a:pPr lvl="1"/>
            <a:r>
              <a:rPr lang="zh-CN" altLang="zh-CN" dirty="0"/>
              <a:t>负责</a:t>
            </a:r>
            <a:r>
              <a:rPr lang="zh-CN" altLang="en-US" dirty="0"/>
              <a:t>完善</a:t>
            </a:r>
            <a:r>
              <a:rPr lang="zh-CN" altLang="zh-CN" dirty="0"/>
              <a:t>原型设计</a:t>
            </a:r>
          </a:p>
          <a:p>
            <a:pPr marL="0" indent="0">
              <a:buNone/>
            </a:pPr>
            <a:endParaRPr kumimoji="1" lang="zh-CN" altLang="en-US" dirty="0"/>
          </a:p>
        </p:txBody>
      </p:sp>
    </p:spTree>
    <p:extLst>
      <p:ext uri="{BB962C8B-B14F-4D97-AF65-F5344CB8AC3E}">
        <p14:creationId xmlns:p14="http://schemas.microsoft.com/office/powerpoint/2010/main" val="346428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B7408-CDFC-DC4D-81F0-23C8DE97D299}"/>
              </a:ext>
            </a:extLst>
          </p:cNvPr>
          <p:cNvSpPr>
            <a:spLocks noGrp="1"/>
          </p:cNvSpPr>
          <p:nvPr>
            <p:ph type="title"/>
          </p:nvPr>
        </p:nvSpPr>
        <p:spPr/>
        <p:txBody>
          <a:bodyPr/>
          <a:lstStyle/>
          <a:p>
            <a:r>
              <a:rPr lang="zh-CN" altLang="zh-CN" dirty="0"/>
              <a:t>系统操作分析 </a:t>
            </a:r>
            <a:endParaRPr kumimoji="1" lang="zh-CN" altLang="en-US" dirty="0"/>
          </a:p>
        </p:txBody>
      </p:sp>
      <p:sp>
        <p:nvSpPr>
          <p:cNvPr id="3" name="内容占位符 2">
            <a:extLst>
              <a:ext uri="{FF2B5EF4-FFF2-40B4-BE49-F238E27FC236}">
                <a16:creationId xmlns:a16="http://schemas.microsoft.com/office/drawing/2014/main" id="{B9E98288-F304-7C49-8987-B537C39E01F1}"/>
              </a:ext>
            </a:extLst>
          </p:cNvPr>
          <p:cNvSpPr>
            <a:spLocks noGrp="1"/>
          </p:cNvSpPr>
          <p:nvPr>
            <p:ph idx="1"/>
          </p:nvPr>
        </p:nvSpPr>
        <p:spPr/>
        <p:txBody>
          <a:bodyPr/>
          <a:lstStyle/>
          <a:p>
            <a:r>
              <a:rPr kumimoji="1" lang="zh-CN" altLang="en-US" dirty="0"/>
              <a:t>账号管理顺序图</a:t>
            </a:r>
            <a:endParaRPr kumimoji="1" lang="en-US" altLang="zh-CN" dirty="0"/>
          </a:p>
          <a:p>
            <a:r>
              <a:rPr kumimoji="1" lang="zh-CN" altLang="en-US" dirty="0"/>
              <a:t>发布管理顺序图</a:t>
            </a:r>
            <a:endParaRPr kumimoji="1" lang="en-US" altLang="zh-CN" dirty="0"/>
          </a:p>
          <a:p>
            <a:r>
              <a:rPr kumimoji="1" lang="zh-CN" altLang="en-US" dirty="0"/>
              <a:t>数据管理顺序图</a:t>
            </a:r>
            <a:endParaRPr kumimoji="1" lang="en-US" altLang="zh-CN" dirty="0"/>
          </a:p>
          <a:p>
            <a:r>
              <a:rPr lang="zh-CN" altLang="zh-CN" dirty="0"/>
              <a:t>消息管理顺序图 </a:t>
            </a:r>
            <a:endParaRPr kumimoji="1" lang="zh-CN" altLang="en-US" dirty="0"/>
          </a:p>
        </p:txBody>
      </p:sp>
      <p:pic>
        <p:nvPicPr>
          <p:cNvPr id="4" name="图片 3">
            <a:extLst>
              <a:ext uri="{FF2B5EF4-FFF2-40B4-BE49-F238E27FC236}">
                <a16:creationId xmlns:a16="http://schemas.microsoft.com/office/drawing/2014/main" id="{D870155C-AB7C-8F40-A52A-2334D4B4DA1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08430" y="2039302"/>
            <a:ext cx="5307771" cy="2856255"/>
          </a:xfrm>
          <a:prstGeom prst="rect">
            <a:avLst/>
          </a:prstGeom>
        </p:spPr>
      </p:pic>
      <p:sp>
        <p:nvSpPr>
          <p:cNvPr id="15" name="Rectangle 2">
            <a:extLst>
              <a:ext uri="{FF2B5EF4-FFF2-40B4-BE49-F238E27FC236}">
                <a16:creationId xmlns:a16="http://schemas.microsoft.com/office/drawing/2014/main" id="{7681DFAF-9D27-004D-A713-A9AF805A86D1}"/>
              </a:ext>
            </a:extLst>
          </p:cNvPr>
          <p:cNvSpPr>
            <a:spLocks noChangeArrowheads="1"/>
          </p:cNvSpPr>
          <p:nvPr/>
        </p:nvSpPr>
        <p:spPr bwMode="auto">
          <a:xfrm>
            <a:off x="5909066" y="54128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14994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1C59-46B9-7544-86E4-F75631CA75BE}"/>
              </a:ext>
            </a:extLst>
          </p:cNvPr>
          <p:cNvSpPr>
            <a:spLocks noGrp="1"/>
          </p:cNvSpPr>
          <p:nvPr>
            <p:ph type="title"/>
          </p:nvPr>
        </p:nvSpPr>
        <p:spPr/>
        <p:txBody>
          <a:bodyPr/>
          <a:lstStyle/>
          <a:p>
            <a:r>
              <a:rPr lang="zh-CN" altLang="zh-CN" dirty="0"/>
              <a:t>系统操作分析</a:t>
            </a:r>
            <a:r>
              <a:rPr lang="zh-CN" altLang="en-US" dirty="0"/>
              <a:t>（续）</a:t>
            </a:r>
            <a:r>
              <a:rPr lang="zh-CN" altLang="zh-CN" dirty="0"/>
              <a:t> </a:t>
            </a:r>
            <a:endParaRPr kumimoji="1" lang="zh-CN" altLang="en-US" dirty="0"/>
          </a:p>
        </p:txBody>
      </p:sp>
      <p:sp>
        <p:nvSpPr>
          <p:cNvPr id="3" name="内容占位符 2">
            <a:extLst>
              <a:ext uri="{FF2B5EF4-FFF2-40B4-BE49-F238E27FC236}">
                <a16:creationId xmlns:a16="http://schemas.microsoft.com/office/drawing/2014/main" id="{6CA90335-ED28-574E-AB08-35BF60376695}"/>
              </a:ext>
            </a:extLst>
          </p:cNvPr>
          <p:cNvSpPr>
            <a:spLocks noGrp="1"/>
          </p:cNvSpPr>
          <p:nvPr>
            <p:ph idx="1"/>
          </p:nvPr>
        </p:nvSpPr>
        <p:spPr/>
        <p:txBody>
          <a:bodyPr/>
          <a:lstStyle/>
          <a:p>
            <a:r>
              <a:rPr kumimoji="1" lang="zh-CN" altLang="en-US" dirty="0"/>
              <a:t>补充顺序图详细描述</a:t>
            </a:r>
          </a:p>
        </p:txBody>
      </p:sp>
      <p:pic>
        <p:nvPicPr>
          <p:cNvPr id="4" name="图片 3">
            <a:extLst>
              <a:ext uri="{FF2B5EF4-FFF2-40B4-BE49-F238E27FC236}">
                <a16:creationId xmlns:a16="http://schemas.microsoft.com/office/drawing/2014/main" id="{C14E6F86-FB60-CA47-926C-73C27A47F3A7}"/>
              </a:ext>
            </a:extLst>
          </p:cNvPr>
          <p:cNvPicPr>
            <a:picLocks noChangeAspect="1"/>
          </p:cNvPicPr>
          <p:nvPr/>
        </p:nvPicPr>
        <p:blipFill>
          <a:blip r:embed="rId2"/>
          <a:stretch>
            <a:fillRect/>
          </a:stretch>
        </p:blipFill>
        <p:spPr>
          <a:xfrm>
            <a:off x="746987" y="2840368"/>
            <a:ext cx="5155432" cy="2027417"/>
          </a:xfrm>
          <a:prstGeom prst="rect">
            <a:avLst/>
          </a:prstGeom>
        </p:spPr>
      </p:pic>
      <p:pic>
        <p:nvPicPr>
          <p:cNvPr id="7" name="图片 6">
            <a:extLst>
              <a:ext uri="{FF2B5EF4-FFF2-40B4-BE49-F238E27FC236}">
                <a16:creationId xmlns:a16="http://schemas.microsoft.com/office/drawing/2014/main" id="{F03085C2-59A4-594F-AF62-99B36269C854}"/>
              </a:ext>
            </a:extLst>
          </p:cNvPr>
          <p:cNvPicPr>
            <a:picLocks noChangeAspect="1"/>
          </p:cNvPicPr>
          <p:nvPr/>
        </p:nvPicPr>
        <p:blipFill>
          <a:blip r:embed="rId3"/>
          <a:stretch>
            <a:fillRect/>
          </a:stretch>
        </p:blipFill>
        <p:spPr>
          <a:xfrm>
            <a:off x="6510245" y="2840368"/>
            <a:ext cx="4934768" cy="2046897"/>
          </a:xfrm>
          <a:prstGeom prst="rect">
            <a:avLst/>
          </a:prstGeom>
        </p:spPr>
      </p:pic>
    </p:spTree>
    <p:extLst>
      <p:ext uri="{BB962C8B-B14F-4D97-AF65-F5344CB8AC3E}">
        <p14:creationId xmlns:p14="http://schemas.microsoft.com/office/powerpoint/2010/main" val="1729682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B2C73-5EE7-8C41-BA27-9D707DC0B3FD}"/>
              </a:ext>
            </a:extLst>
          </p:cNvPr>
          <p:cNvSpPr>
            <a:spLocks noGrp="1"/>
          </p:cNvSpPr>
          <p:nvPr>
            <p:ph type="title"/>
          </p:nvPr>
        </p:nvSpPr>
        <p:spPr/>
        <p:txBody>
          <a:bodyPr/>
          <a:lstStyle/>
          <a:p>
            <a:r>
              <a:rPr lang="zh-CN" altLang="zh-CN" dirty="0"/>
              <a:t>模块接口设计</a:t>
            </a:r>
            <a:endParaRPr kumimoji="1" lang="zh-CN" altLang="en-US" dirty="0"/>
          </a:p>
        </p:txBody>
      </p:sp>
      <p:sp>
        <p:nvSpPr>
          <p:cNvPr id="3" name="内容占位符 2">
            <a:extLst>
              <a:ext uri="{FF2B5EF4-FFF2-40B4-BE49-F238E27FC236}">
                <a16:creationId xmlns:a16="http://schemas.microsoft.com/office/drawing/2014/main" id="{52C9D673-67AF-6B47-A516-097D120B49AE}"/>
              </a:ext>
            </a:extLst>
          </p:cNvPr>
          <p:cNvSpPr>
            <a:spLocks noGrp="1"/>
          </p:cNvSpPr>
          <p:nvPr>
            <p:ph idx="1"/>
          </p:nvPr>
        </p:nvSpPr>
        <p:spPr/>
        <p:txBody>
          <a:bodyPr/>
          <a:lstStyle/>
          <a:p>
            <a:r>
              <a:rPr lang="zh-CN" altLang="en-US" dirty="0"/>
              <a:t>数据层：</a:t>
            </a:r>
            <a:r>
              <a:rPr lang="zh-CN" altLang="zh-CN" dirty="0"/>
              <a:t>用户信息的数据库操作服务</a:t>
            </a:r>
            <a:endParaRPr lang="en-US" altLang="zh-CN" dirty="0"/>
          </a:p>
          <a:p>
            <a:r>
              <a:rPr lang="zh-CN" altLang="en-US" dirty="0"/>
              <a:t>表示层：发文章网页服务</a:t>
            </a:r>
            <a:endParaRPr lang="en-US" altLang="zh-CN" dirty="0"/>
          </a:p>
          <a:p>
            <a:endParaRPr lang="en-US" altLang="zh-CN" dirty="0"/>
          </a:p>
        </p:txBody>
      </p:sp>
      <p:pic>
        <p:nvPicPr>
          <p:cNvPr id="10" name="图片 9">
            <a:extLst>
              <a:ext uri="{FF2B5EF4-FFF2-40B4-BE49-F238E27FC236}">
                <a16:creationId xmlns:a16="http://schemas.microsoft.com/office/drawing/2014/main" id="{D9275F2C-A0BF-9A42-B293-E51B245A1999}"/>
              </a:ext>
            </a:extLst>
          </p:cNvPr>
          <p:cNvPicPr>
            <a:picLocks noChangeAspect="1"/>
          </p:cNvPicPr>
          <p:nvPr/>
        </p:nvPicPr>
        <p:blipFill>
          <a:blip r:embed="rId3"/>
          <a:stretch>
            <a:fillRect/>
          </a:stretch>
        </p:blipFill>
        <p:spPr>
          <a:xfrm>
            <a:off x="1562415" y="2043232"/>
            <a:ext cx="8362949" cy="2771536"/>
          </a:xfrm>
          <a:prstGeom prst="rect">
            <a:avLst/>
          </a:prstGeom>
        </p:spPr>
      </p:pic>
      <p:pic>
        <p:nvPicPr>
          <p:cNvPr id="11" name="内容占位符 4">
            <a:extLst>
              <a:ext uri="{FF2B5EF4-FFF2-40B4-BE49-F238E27FC236}">
                <a16:creationId xmlns:a16="http://schemas.microsoft.com/office/drawing/2014/main" id="{AF580092-2468-2B41-9883-258C1E2F2B1E}"/>
              </a:ext>
            </a:extLst>
          </p:cNvPr>
          <p:cNvPicPr>
            <a:picLocks noChangeAspect="1"/>
          </p:cNvPicPr>
          <p:nvPr/>
        </p:nvPicPr>
        <p:blipFill>
          <a:blip r:embed="rId4"/>
          <a:stretch>
            <a:fillRect/>
          </a:stretch>
        </p:blipFill>
        <p:spPr>
          <a:xfrm>
            <a:off x="1698735" y="1562808"/>
            <a:ext cx="7001920" cy="4676755"/>
          </a:xfrm>
          <a:prstGeom prst="rect">
            <a:avLst/>
          </a:prstGeom>
        </p:spPr>
      </p:pic>
    </p:spTree>
    <p:extLst>
      <p:ext uri="{BB962C8B-B14F-4D97-AF65-F5344CB8AC3E}">
        <p14:creationId xmlns:p14="http://schemas.microsoft.com/office/powerpoint/2010/main" val="30336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10017-D2AF-6046-85EE-802733BFEB24}"/>
              </a:ext>
            </a:extLst>
          </p:cNvPr>
          <p:cNvSpPr>
            <a:spLocks noGrp="1"/>
          </p:cNvSpPr>
          <p:nvPr>
            <p:ph type="title"/>
          </p:nvPr>
        </p:nvSpPr>
        <p:spPr/>
        <p:txBody>
          <a:bodyPr/>
          <a:lstStyle/>
          <a:p>
            <a:r>
              <a:rPr kumimoji="1" lang="zh-CN" altLang="en-US" dirty="0"/>
              <a:t>原型设计</a:t>
            </a:r>
          </a:p>
        </p:txBody>
      </p:sp>
      <p:sp>
        <p:nvSpPr>
          <p:cNvPr id="3" name="内容占位符 2">
            <a:extLst>
              <a:ext uri="{FF2B5EF4-FFF2-40B4-BE49-F238E27FC236}">
                <a16:creationId xmlns:a16="http://schemas.microsoft.com/office/drawing/2014/main" id="{9018E27A-43CA-4E48-AE15-D358A99563A2}"/>
              </a:ext>
            </a:extLst>
          </p:cNvPr>
          <p:cNvSpPr>
            <a:spLocks noGrp="1"/>
          </p:cNvSpPr>
          <p:nvPr>
            <p:ph idx="1"/>
          </p:nvPr>
        </p:nvSpPr>
        <p:spPr/>
        <p:txBody>
          <a:bodyPr/>
          <a:lstStyle/>
          <a:p>
            <a:r>
              <a:rPr kumimoji="1" lang="zh-CN" altLang="en-US" dirty="0"/>
              <a:t>框架搭建</a:t>
            </a:r>
            <a:endParaRPr kumimoji="1" lang="en-US" altLang="zh-CN" dirty="0"/>
          </a:p>
          <a:p>
            <a:r>
              <a:rPr kumimoji="1" lang="zh-CN" altLang="en-US" dirty="0"/>
              <a:t>登录注册界面</a:t>
            </a:r>
          </a:p>
        </p:txBody>
      </p:sp>
      <p:pic>
        <p:nvPicPr>
          <p:cNvPr id="5" name="图片 4">
            <a:extLst>
              <a:ext uri="{FF2B5EF4-FFF2-40B4-BE49-F238E27FC236}">
                <a16:creationId xmlns:a16="http://schemas.microsoft.com/office/drawing/2014/main" id="{13CEC48F-6D38-BF44-8C39-7B08FE73BAC2}"/>
              </a:ext>
            </a:extLst>
          </p:cNvPr>
          <p:cNvPicPr>
            <a:picLocks noChangeAspect="1"/>
          </p:cNvPicPr>
          <p:nvPr/>
        </p:nvPicPr>
        <p:blipFill>
          <a:blip r:embed="rId2"/>
          <a:stretch>
            <a:fillRect/>
          </a:stretch>
        </p:blipFill>
        <p:spPr>
          <a:xfrm>
            <a:off x="4828513" y="1915006"/>
            <a:ext cx="6226341" cy="3652063"/>
          </a:xfrm>
          <a:prstGeom prst="rect">
            <a:avLst/>
          </a:prstGeom>
        </p:spPr>
      </p:pic>
    </p:spTree>
    <p:extLst>
      <p:ext uri="{BB962C8B-B14F-4D97-AF65-F5344CB8AC3E}">
        <p14:creationId xmlns:p14="http://schemas.microsoft.com/office/powerpoint/2010/main" val="918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81F95-74C1-DE44-9867-B8D722F316CD}"/>
              </a:ext>
            </a:extLst>
          </p:cNvPr>
          <p:cNvSpPr>
            <a:spLocks noGrp="1"/>
          </p:cNvSpPr>
          <p:nvPr>
            <p:ph type="title"/>
          </p:nvPr>
        </p:nvSpPr>
        <p:spPr/>
        <p:txBody>
          <a:bodyPr/>
          <a:lstStyle/>
          <a:p>
            <a:r>
              <a:rPr kumimoji="1" lang="zh-CN" altLang="en-US" dirty="0"/>
              <a:t>原型设计：热点中心</a:t>
            </a:r>
          </a:p>
        </p:txBody>
      </p:sp>
      <p:sp>
        <p:nvSpPr>
          <p:cNvPr id="3" name="内容占位符 2">
            <a:extLst>
              <a:ext uri="{FF2B5EF4-FFF2-40B4-BE49-F238E27FC236}">
                <a16:creationId xmlns:a16="http://schemas.microsoft.com/office/drawing/2014/main" id="{7E7FE100-D85A-5142-9D3D-3877986ACF7D}"/>
              </a:ext>
            </a:extLst>
          </p:cNvPr>
          <p:cNvSpPr>
            <a:spLocks noGrp="1"/>
          </p:cNvSpPr>
          <p:nvPr>
            <p:ph idx="1"/>
          </p:nvPr>
        </p:nvSpPr>
        <p:spPr/>
        <p:txBody>
          <a:bodyPr/>
          <a:lstStyle/>
          <a:p>
            <a:pPr marL="0" indent="0">
              <a:buNone/>
            </a:pPr>
            <a:endParaRPr kumimoji="1" lang="zh-CN" altLang="en-US" dirty="0"/>
          </a:p>
        </p:txBody>
      </p:sp>
      <p:pic>
        <p:nvPicPr>
          <p:cNvPr id="7" name="图片 6">
            <a:extLst>
              <a:ext uri="{FF2B5EF4-FFF2-40B4-BE49-F238E27FC236}">
                <a16:creationId xmlns:a16="http://schemas.microsoft.com/office/drawing/2014/main" id="{4AF5A0C2-9E76-D84D-9DE9-48AF654C4CE2}"/>
              </a:ext>
            </a:extLst>
          </p:cNvPr>
          <p:cNvPicPr>
            <a:picLocks noChangeAspect="1"/>
          </p:cNvPicPr>
          <p:nvPr/>
        </p:nvPicPr>
        <p:blipFill>
          <a:blip r:embed="rId2"/>
          <a:stretch>
            <a:fillRect/>
          </a:stretch>
        </p:blipFill>
        <p:spPr>
          <a:xfrm>
            <a:off x="1451579" y="1641585"/>
            <a:ext cx="7450514" cy="4886898"/>
          </a:xfrm>
          <a:prstGeom prst="rect">
            <a:avLst/>
          </a:prstGeom>
        </p:spPr>
      </p:pic>
    </p:spTree>
    <p:extLst>
      <p:ext uri="{BB962C8B-B14F-4D97-AF65-F5344CB8AC3E}">
        <p14:creationId xmlns:p14="http://schemas.microsoft.com/office/powerpoint/2010/main" val="335082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D9C72-FCD4-A443-B296-85DA5DBB390E}"/>
              </a:ext>
            </a:extLst>
          </p:cNvPr>
          <p:cNvSpPr>
            <a:spLocks noGrp="1"/>
          </p:cNvSpPr>
          <p:nvPr>
            <p:ph type="title"/>
          </p:nvPr>
        </p:nvSpPr>
        <p:spPr/>
        <p:txBody>
          <a:bodyPr/>
          <a:lstStyle/>
          <a:p>
            <a:r>
              <a:rPr kumimoji="1" lang="zh-CN" altLang="en-US" dirty="0"/>
              <a:t>原型设计：数据分析</a:t>
            </a:r>
          </a:p>
        </p:txBody>
      </p:sp>
      <p:sp>
        <p:nvSpPr>
          <p:cNvPr id="3" name="内容占位符 2">
            <a:extLst>
              <a:ext uri="{FF2B5EF4-FFF2-40B4-BE49-F238E27FC236}">
                <a16:creationId xmlns:a16="http://schemas.microsoft.com/office/drawing/2014/main" id="{17A733E4-EE67-3D41-B5BC-0DBA60F9AE3E}"/>
              </a:ext>
            </a:extLst>
          </p:cNvPr>
          <p:cNvSpPr>
            <a:spLocks noGrp="1"/>
          </p:cNvSpPr>
          <p:nvPr>
            <p:ph idx="1"/>
          </p:nvPr>
        </p:nvSpPr>
        <p:spPr/>
        <p:txBody>
          <a:bodyPr/>
          <a:lstStyle/>
          <a:p>
            <a:r>
              <a:rPr kumimoji="1" lang="zh-CN" altLang="en-US" dirty="0"/>
              <a:t>关键指标统计</a:t>
            </a:r>
            <a:endParaRPr kumimoji="1" lang="en-US" altLang="zh-CN" dirty="0"/>
          </a:p>
          <a:p>
            <a:r>
              <a:rPr kumimoji="1" lang="zh-CN" altLang="en-US" dirty="0"/>
              <a:t>内容统计</a:t>
            </a:r>
            <a:endParaRPr kumimoji="1" lang="en-US" altLang="zh-CN" dirty="0"/>
          </a:p>
          <a:p>
            <a:r>
              <a:rPr kumimoji="1" lang="zh-CN" altLang="en-US" dirty="0"/>
              <a:t>话题分析</a:t>
            </a:r>
            <a:endParaRPr kumimoji="1" lang="en-US" altLang="zh-CN" dirty="0"/>
          </a:p>
          <a:p>
            <a:r>
              <a:rPr kumimoji="1" lang="zh-CN" altLang="en-US" dirty="0"/>
              <a:t>粉丝画像</a:t>
            </a:r>
            <a:endParaRPr kumimoji="1" lang="en-US" altLang="zh-CN" dirty="0"/>
          </a:p>
          <a:p>
            <a:r>
              <a:rPr kumimoji="1" lang="zh-CN" altLang="en-US" dirty="0"/>
              <a:t>竞品对比</a:t>
            </a:r>
            <a:endParaRPr kumimoji="1" lang="en-US" altLang="zh-CN" dirty="0"/>
          </a:p>
          <a:p>
            <a:r>
              <a:rPr kumimoji="1" lang="zh-CN" altLang="en-US" dirty="0"/>
              <a:t>简报生成</a:t>
            </a:r>
          </a:p>
        </p:txBody>
      </p:sp>
      <p:pic>
        <p:nvPicPr>
          <p:cNvPr id="5" name="图片 4">
            <a:extLst>
              <a:ext uri="{FF2B5EF4-FFF2-40B4-BE49-F238E27FC236}">
                <a16:creationId xmlns:a16="http://schemas.microsoft.com/office/drawing/2014/main" id="{86ADD7B7-B154-4344-AB3C-7F5FF22A41F0}"/>
              </a:ext>
            </a:extLst>
          </p:cNvPr>
          <p:cNvPicPr>
            <a:picLocks noChangeAspect="1"/>
          </p:cNvPicPr>
          <p:nvPr/>
        </p:nvPicPr>
        <p:blipFill>
          <a:blip r:embed="rId3"/>
          <a:stretch>
            <a:fillRect/>
          </a:stretch>
        </p:blipFill>
        <p:spPr>
          <a:xfrm>
            <a:off x="1973450" y="804519"/>
            <a:ext cx="8245100" cy="5729781"/>
          </a:xfrm>
          <a:prstGeom prst="rect">
            <a:avLst/>
          </a:prstGeom>
        </p:spPr>
      </p:pic>
      <p:pic>
        <p:nvPicPr>
          <p:cNvPr id="7" name="图片 6">
            <a:extLst>
              <a:ext uri="{FF2B5EF4-FFF2-40B4-BE49-F238E27FC236}">
                <a16:creationId xmlns:a16="http://schemas.microsoft.com/office/drawing/2014/main" id="{00922969-C81D-CD4F-9FD7-243CAE3E7D9C}"/>
              </a:ext>
            </a:extLst>
          </p:cNvPr>
          <p:cNvPicPr>
            <a:picLocks noChangeAspect="1"/>
          </p:cNvPicPr>
          <p:nvPr/>
        </p:nvPicPr>
        <p:blipFill>
          <a:blip r:embed="rId4"/>
          <a:stretch>
            <a:fillRect/>
          </a:stretch>
        </p:blipFill>
        <p:spPr>
          <a:xfrm>
            <a:off x="1857238" y="804519"/>
            <a:ext cx="8791955" cy="5729781"/>
          </a:xfrm>
          <a:prstGeom prst="rect">
            <a:avLst/>
          </a:prstGeom>
        </p:spPr>
      </p:pic>
    </p:spTree>
    <p:extLst>
      <p:ext uri="{BB962C8B-B14F-4D97-AF65-F5344CB8AC3E}">
        <p14:creationId xmlns:p14="http://schemas.microsoft.com/office/powerpoint/2010/main" val="395080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BC1E6-773D-014D-B05A-8A3B819E7C6F}"/>
              </a:ext>
            </a:extLst>
          </p:cNvPr>
          <p:cNvSpPr>
            <a:spLocks noGrp="1"/>
          </p:cNvSpPr>
          <p:nvPr>
            <p:ph type="title"/>
          </p:nvPr>
        </p:nvSpPr>
        <p:spPr/>
        <p:txBody>
          <a:bodyPr/>
          <a:lstStyle/>
          <a:p>
            <a:r>
              <a:rPr kumimoji="1" lang="zh-CN" altLang="en-US" dirty="0"/>
              <a:t>原型设计：账号管理</a:t>
            </a:r>
          </a:p>
        </p:txBody>
      </p:sp>
      <p:sp>
        <p:nvSpPr>
          <p:cNvPr id="3" name="内容占位符 2">
            <a:extLst>
              <a:ext uri="{FF2B5EF4-FFF2-40B4-BE49-F238E27FC236}">
                <a16:creationId xmlns:a16="http://schemas.microsoft.com/office/drawing/2014/main" id="{CAC757D2-7453-A941-9ADB-4F6B4C31D1F2}"/>
              </a:ext>
            </a:extLst>
          </p:cNvPr>
          <p:cNvSpPr>
            <a:spLocks noGrp="1"/>
          </p:cNvSpPr>
          <p:nvPr>
            <p:ph idx="1"/>
          </p:nvPr>
        </p:nvSpPr>
        <p:spPr/>
        <p:txBody>
          <a:bodyPr/>
          <a:lstStyle/>
          <a:p>
            <a:r>
              <a:rPr kumimoji="1" lang="zh-CN" altLang="en-US" dirty="0"/>
              <a:t>个人信息设置</a:t>
            </a:r>
            <a:endParaRPr kumimoji="1" lang="en-US" altLang="zh-CN" dirty="0"/>
          </a:p>
          <a:p>
            <a:r>
              <a:rPr lang="zh-CN" altLang="zh-CN" dirty="0"/>
              <a:t>媒体账号管理</a:t>
            </a:r>
          </a:p>
          <a:p>
            <a:r>
              <a:rPr lang="zh-CN" altLang="zh-CN" dirty="0"/>
              <a:t>团队管理</a:t>
            </a:r>
          </a:p>
        </p:txBody>
      </p:sp>
      <p:pic>
        <p:nvPicPr>
          <p:cNvPr id="15" name="图片 14">
            <a:extLst>
              <a:ext uri="{FF2B5EF4-FFF2-40B4-BE49-F238E27FC236}">
                <a16:creationId xmlns:a16="http://schemas.microsoft.com/office/drawing/2014/main" id="{2826BBE8-B32A-0742-BE6E-C8F502C30383}"/>
              </a:ext>
            </a:extLst>
          </p:cNvPr>
          <p:cNvPicPr>
            <a:picLocks noChangeAspect="1"/>
          </p:cNvPicPr>
          <p:nvPr/>
        </p:nvPicPr>
        <p:blipFill>
          <a:blip r:embed="rId2"/>
          <a:stretch>
            <a:fillRect/>
          </a:stretch>
        </p:blipFill>
        <p:spPr>
          <a:xfrm>
            <a:off x="1836498" y="1058436"/>
            <a:ext cx="8519003" cy="4995045"/>
          </a:xfrm>
          <a:prstGeom prst="rect">
            <a:avLst/>
          </a:prstGeom>
        </p:spPr>
      </p:pic>
      <p:pic>
        <p:nvPicPr>
          <p:cNvPr id="17" name="图片 16">
            <a:extLst>
              <a:ext uri="{FF2B5EF4-FFF2-40B4-BE49-F238E27FC236}">
                <a16:creationId xmlns:a16="http://schemas.microsoft.com/office/drawing/2014/main" id="{F61AA161-20C7-0E45-ADAE-2B0AB0A8A148}"/>
              </a:ext>
            </a:extLst>
          </p:cNvPr>
          <p:cNvPicPr>
            <a:picLocks noChangeAspect="1"/>
          </p:cNvPicPr>
          <p:nvPr/>
        </p:nvPicPr>
        <p:blipFill>
          <a:blip r:embed="rId3"/>
          <a:stretch>
            <a:fillRect/>
          </a:stretch>
        </p:blipFill>
        <p:spPr>
          <a:xfrm>
            <a:off x="1836498" y="1058436"/>
            <a:ext cx="8655852" cy="5122003"/>
          </a:xfrm>
          <a:prstGeom prst="rect">
            <a:avLst/>
          </a:prstGeom>
        </p:spPr>
      </p:pic>
    </p:spTree>
    <p:extLst>
      <p:ext uri="{BB962C8B-B14F-4D97-AF65-F5344CB8AC3E}">
        <p14:creationId xmlns:p14="http://schemas.microsoft.com/office/powerpoint/2010/main" val="175501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8C15D-9D11-B04D-A6BB-9EF3E8FBA52C}"/>
              </a:ext>
            </a:extLst>
          </p:cNvPr>
          <p:cNvSpPr>
            <a:spLocks noGrp="1"/>
          </p:cNvSpPr>
          <p:nvPr>
            <p:ph type="title"/>
          </p:nvPr>
        </p:nvSpPr>
        <p:spPr/>
        <p:txBody>
          <a:bodyPr>
            <a:normAutofit/>
          </a:bodyPr>
          <a:lstStyle/>
          <a:p>
            <a:r>
              <a:rPr kumimoji="1" lang="zh-CN" altLang="en-US" dirty="0">
                <a:solidFill>
                  <a:prstClr val="black"/>
                </a:solidFill>
              </a:rPr>
              <a:t>骆竞彪</a:t>
            </a:r>
            <a:endParaRPr kumimoji="1" lang="zh-CN" altLang="en-US" dirty="0"/>
          </a:p>
        </p:txBody>
      </p:sp>
      <p:sp>
        <p:nvSpPr>
          <p:cNvPr id="3" name="内容占位符 2">
            <a:extLst>
              <a:ext uri="{FF2B5EF4-FFF2-40B4-BE49-F238E27FC236}">
                <a16:creationId xmlns:a16="http://schemas.microsoft.com/office/drawing/2014/main" id="{AFA34068-BF39-CC4B-A344-1E80F097CE43}"/>
              </a:ext>
            </a:extLst>
          </p:cNvPr>
          <p:cNvSpPr>
            <a:spLocks noGrp="1"/>
          </p:cNvSpPr>
          <p:nvPr>
            <p:ph idx="1"/>
          </p:nvPr>
        </p:nvSpPr>
        <p:spPr/>
        <p:txBody>
          <a:bodyPr/>
          <a:lstStyle/>
          <a:p>
            <a:pPr marL="0" indent="0">
              <a:buNone/>
            </a:pPr>
            <a:r>
              <a:rPr kumimoji="1" lang="en-US" altLang="zh-CN" dirty="0"/>
              <a:t>1.</a:t>
            </a:r>
            <a:r>
              <a:rPr kumimoji="1" lang="zh-CN" altLang="en-US" dirty="0"/>
              <a:t>完成了类图设计，以及类图的设计说明</a:t>
            </a:r>
            <a:endParaRPr kumimoji="1" lang="en-US" altLang="zh-CN" dirty="0"/>
          </a:p>
          <a:p>
            <a:pPr marL="0" indent="0">
              <a:buNone/>
            </a:pPr>
            <a:endParaRPr kumimoji="1" lang="en-US" altLang="zh-CN" dirty="0"/>
          </a:p>
          <a:p>
            <a:pPr marL="0" indent="0">
              <a:buNone/>
            </a:pPr>
            <a:r>
              <a:rPr kumimoji="1" lang="en-US" altLang="zh-CN" dirty="0"/>
              <a:t>2.</a:t>
            </a:r>
            <a:r>
              <a:rPr kumimoji="1" lang="zh-CN" altLang="en-US" dirty="0"/>
              <a:t>完成了系统输出模块的设计</a:t>
            </a:r>
            <a:endParaRPr kumimoji="1" lang="en-US" altLang="zh-CN" dirty="0"/>
          </a:p>
          <a:p>
            <a:pPr marL="0" indent="0">
              <a:buNone/>
            </a:pPr>
            <a:endParaRPr kumimoji="1" lang="en-US" altLang="zh-CN" dirty="0"/>
          </a:p>
          <a:p>
            <a:pPr marL="0" indent="0">
              <a:buNone/>
            </a:pPr>
            <a:r>
              <a:rPr kumimoji="1" lang="en-US" altLang="zh-CN" dirty="0"/>
              <a:t>3.</a:t>
            </a:r>
            <a:r>
              <a:rPr kumimoji="1" lang="zh-CN" altLang="en-US" dirty="0"/>
              <a:t>完成了应用层接口的设计</a:t>
            </a:r>
            <a:endParaRPr kumimoji="1" lang="en-US" altLang="zh-CN" dirty="0"/>
          </a:p>
          <a:p>
            <a:pPr marL="0" indent="0">
              <a:buNone/>
            </a:pPr>
            <a:endParaRPr kumimoji="1" lang="en-US" altLang="zh-CN" dirty="0"/>
          </a:p>
          <a:p>
            <a:pPr marL="0" indent="0">
              <a:buNone/>
            </a:pPr>
            <a:r>
              <a:rPr kumimoji="1" lang="en-US" altLang="zh-CN" dirty="0"/>
              <a:t>4.</a:t>
            </a:r>
            <a:r>
              <a:rPr kumimoji="1" lang="zh-CN" altLang="en-US" dirty="0"/>
              <a:t>完成了部分存储层和表示层接口的设计</a:t>
            </a:r>
          </a:p>
        </p:txBody>
      </p:sp>
    </p:spTree>
    <p:extLst>
      <p:ext uri="{BB962C8B-B14F-4D97-AF65-F5344CB8AC3E}">
        <p14:creationId xmlns:p14="http://schemas.microsoft.com/office/powerpoint/2010/main" val="73936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E7D7D-365F-484C-8F71-3EDF247CBDD3}"/>
              </a:ext>
            </a:extLst>
          </p:cNvPr>
          <p:cNvSpPr>
            <a:spLocks noGrp="1"/>
          </p:cNvSpPr>
          <p:nvPr>
            <p:ph type="title"/>
          </p:nvPr>
        </p:nvSpPr>
        <p:spPr/>
        <p:txBody>
          <a:bodyPr/>
          <a:lstStyle/>
          <a:p>
            <a:r>
              <a:rPr kumimoji="1" lang="zh-CN" altLang="en-US" dirty="0"/>
              <a:t>软件设计说明书</a:t>
            </a:r>
            <a:r>
              <a:rPr kumimoji="1" lang="en-US" altLang="zh-CN" dirty="0"/>
              <a:t>v0.5</a:t>
            </a:r>
            <a:endParaRPr kumimoji="1" lang="zh-CN" altLang="en-US" dirty="0"/>
          </a:p>
        </p:txBody>
      </p:sp>
      <p:sp>
        <p:nvSpPr>
          <p:cNvPr id="3" name="内容占位符 2">
            <a:extLst>
              <a:ext uri="{FF2B5EF4-FFF2-40B4-BE49-F238E27FC236}">
                <a16:creationId xmlns:a16="http://schemas.microsoft.com/office/drawing/2014/main" id="{57BF1FE1-9F5C-4142-A5C8-4F6B47917965}"/>
              </a:ext>
            </a:extLst>
          </p:cNvPr>
          <p:cNvSpPr>
            <a:spLocks noGrp="1"/>
          </p:cNvSpPr>
          <p:nvPr>
            <p:ph idx="1"/>
          </p:nvPr>
        </p:nvSpPr>
        <p:spPr/>
        <p:txBody>
          <a:bodyPr/>
          <a:lstStyle/>
          <a:p>
            <a:r>
              <a:rPr kumimoji="1" lang="zh-CN" altLang="en-US" dirty="0"/>
              <a:t>系统层次设计</a:t>
            </a:r>
            <a:endParaRPr kumimoji="1" lang="en-US" altLang="zh-CN" dirty="0"/>
          </a:p>
          <a:p>
            <a:r>
              <a:rPr kumimoji="1" lang="zh-CN" altLang="en-US" dirty="0"/>
              <a:t>数据库结构设计</a:t>
            </a:r>
            <a:endParaRPr kumimoji="1" lang="en-US" altLang="zh-CN" dirty="0"/>
          </a:p>
          <a:p>
            <a:r>
              <a:rPr kumimoji="1" lang="zh-CN" altLang="en-US" dirty="0"/>
              <a:t>算法设计</a:t>
            </a:r>
            <a:endParaRPr kumimoji="1" lang="en-US" altLang="zh-CN" dirty="0"/>
          </a:p>
          <a:p>
            <a:r>
              <a:rPr kumimoji="1" lang="zh-CN" altLang="en-US" dirty="0"/>
              <a:t>模块接口设计</a:t>
            </a:r>
            <a:endParaRPr kumimoji="1" lang="en-US" altLang="zh-CN" dirty="0"/>
          </a:p>
          <a:p>
            <a:endParaRPr kumimoji="1" lang="zh-CN" altLang="en-US" dirty="0"/>
          </a:p>
        </p:txBody>
      </p:sp>
    </p:spTree>
    <p:extLst>
      <p:ext uri="{BB962C8B-B14F-4D97-AF65-F5344CB8AC3E}">
        <p14:creationId xmlns:p14="http://schemas.microsoft.com/office/powerpoint/2010/main" val="2965375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9D8B-9A28-284B-BED2-A90651A6CC27}"/>
              </a:ext>
            </a:extLst>
          </p:cNvPr>
          <p:cNvSpPr>
            <a:spLocks noGrp="1"/>
          </p:cNvSpPr>
          <p:nvPr>
            <p:ph type="title"/>
          </p:nvPr>
        </p:nvSpPr>
        <p:spPr/>
        <p:txBody>
          <a:bodyPr/>
          <a:lstStyle/>
          <a:p>
            <a:r>
              <a:rPr kumimoji="1" lang="zh-CN" altLang="en-US" dirty="0"/>
              <a:t>类图设计及说明</a:t>
            </a:r>
          </a:p>
        </p:txBody>
      </p:sp>
      <p:pic>
        <p:nvPicPr>
          <p:cNvPr id="10" name="内容占位符 9">
            <a:extLst>
              <a:ext uri="{FF2B5EF4-FFF2-40B4-BE49-F238E27FC236}">
                <a16:creationId xmlns:a16="http://schemas.microsoft.com/office/drawing/2014/main" id="{75FF0397-CF17-4835-BA62-7807D83D3805}"/>
              </a:ext>
            </a:extLst>
          </p:cNvPr>
          <p:cNvPicPr>
            <a:picLocks noGrp="1" noChangeAspect="1"/>
          </p:cNvPicPr>
          <p:nvPr>
            <p:ph idx="1"/>
          </p:nvPr>
        </p:nvPicPr>
        <p:blipFill>
          <a:blip r:embed="rId2"/>
          <a:stretch>
            <a:fillRect/>
          </a:stretch>
        </p:blipFill>
        <p:spPr>
          <a:xfrm>
            <a:off x="1264736" y="1853754"/>
            <a:ext cx="2755839" cy="4127794"/>
          </a:xfrm>
        </p:spPr>
      </p:pic>
      <p:pic>
        <p:nvPicPr>
          <p:cNvPr id="11" name="图片 10">
            <a:extLst>
              <a:ext uri="{FF2B5EF4-FFF2-40B4-BE49-F238E27FC236}">
                <a16:creationId xmlns:a16="http://schemas.microsoft.com/office/drawing/2014/main" id="{C291B243-C8DE-4DC3-A14E-6B771A4B934A}"/>
              </a:ext>
            </a:extLst>
          </p:cNvPr>
          <p:cNvPicPr>
            <a:picLocks noChangeAspect="1"/>
          </p:cNvPicPr>
          <p:nvPr/>
        </p:nvPicPr>
        <p:blipFill>
          <a:blip r:embed="rId3"/>
          <a:stretch>
            <a:fillRect/>
          </a:stretch>
        </p:blipFill>
        <p:spPr>
          <a:xfrm>
            <a:off x="5439420" y="1757194"/>
            <a:ext cx="5464013" cy="4320914"/>
          </a:xfrm>
          <a:prstGeom prst="rect">
            <a:avLst/>
          </a:prstGeom>
        </p:spPr>
      </p:pic>
    </p:spTree>
    <p:extLst>
      <p:ext uri="{BB962C8B-B14F-4D97-AF65-F5344CB8AC3E}">
        <p14:creationId xmlns:p14="http://schemas.microsoft.com/office/powerpoint/2010/main" val="87562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12690-8BB3-864F-A061-BE1CF731C1D5}"/>
              </a:ext>
            </a:extLst>
          </p:cNvPr>
          <p:cNvSpPr>
            <a:spLocks noGrp="1"/>
          </p:cNvSpPr>
          <p:nvPr>
            <p:ph type="title"/>
          </p:nvPr>
        </p:nvSpPr>
        <p:spPr/>
        <p:txBody>
          <a:bodyPr/>
          <a:lstStyle/>
          <a:p>
            <a:r>
              <a:rPr kumimoji="1" lang="zh-CN" altLang="en-US" dirty="0"/>
              <a:t>系统输出模块设计</a:t>
            </a:r>
          </a:p>
        </p:txBody>
      </p:sp>
      <p:pic>
        <p:nvPicPr>
          <p:cNvPr id="5" name="图片 4">
            <a:extLst>
              <a:ext uri="{FF2B5EF4-FFF2-40B4-BE49-F238E27FC236}">
                <a16:creationId xmlns:a16="http://schemas.microsoft.com/office/drawing/2014/main" id="{0F27355E-73FF-4CAE-8720-D13581081CFF}"/>
              </a:ext>
            </a:extLst>
          </p:cNvPr>
          <p:cNvPicPr>
            <a:picLocks noChangeAspect="1"/>
          </p:cNvPicPr>
          <p:nvPr/>
        </p:nvPicPr>
        <p:blipFill>
          <a:blip r:embed="rId2"/>
          <a:stretch>
            <a:fillRect/>
          </a:stretch>
        </p:blipFill>
        <p:spPr>
          <a:xfrm>
            <a:off x="5590841" y="2170136"/>
            <a:ext cx="5464013" cy="3368332"/>
          </a:xfrm>
          <a:prstGeom prst="rect">
            <a:avLst/>
          </a:prstGeom>
        </p:spPr>
      </p:pic>
      <p:sp>
        <p:nvSpPr>
          <p:cNvPr id="8" name="文本框 7">
            <a:extLst>
              <a:ext uri="{FF2B5EF4-FFF2-40B4-BE49-F238E27FC236}">
                <a16:creationId xmlns:a16="http://schemas.microsoft.com/office/drawing/2014/main" id="{EB65F5DB-3E1A-4C32-AF9D-1CA3B79ED502}"/>
              </a:ext>
            </a:extLst>
          </p:cNvPr>
          <p:cNvSpPr txBox="1"/>
          <p:nvPr/>
        </p:nvSpPr>
        <p:spPr>
          <a:xfrm>
            <a:off x="1451579" y="2387641"/>
            <a:ext cx="3971026" cy="1815882"/>
          </a:xfrm>
          <a:prstGeom prst="rect">
            <a:avLst/>
          </a:prstGeom>
          <a:noFill/>
        </p:spPr>
        <p:txBody>
          <a:bodyPr wrap="square" rtlCol="0">
            <a:spAutoFit/>
          </a:bodyPr>
          <a:lstStyle/>
          <a:p>
            <a:r>
              <a:rPr lang="en-US" altLang="zh-CN" sz="2800" dirty="0"/>
              <a:t>1.</a:t>
            </a:r>
            <a:r>
              <a:rPr lang="zh-CN" altLang="en-US" sz="2800" dirty="0"/>
              <a:t>文章热度数据导出</a:t>
            </a:r>
            <a:endParaRPr lang="en-US" altLang="zh-CN" sz="2800" dirty="0"/>
          </a:p>
          <a:p>
            <a:r>
              <a:rPr lang="en-US" altLang="zh-CN" sz="2800" dirty="0"/>
              <a:t>2.</a:t>
            </a:r>
            <a:r>
              <a:rPr lang="zh-CN" altLang="en-US" sz="2800" dirty="0"/>
              <a:t>热点话题导出</a:t>
            </a:r>
            <a:endParaRPr lang="en-US" altLang="zh-CN" sz="2800" dirty="0"/>
          </a:p>
          <a:p>
            <a:r>
              <a:rPr lang="en-US" altLang="zh-CN" sz="2800" dirty="0"/>
              <a:t>3.</a:t>
            </a:r>
            <a:r>
              <a:rPr lang="zh-CN" altLang="en-US" sz="2800" dirty="0"/>
              <a:t>粉丝画像导出</a:t>
            </a:r>
            <a:endParaRPr lang="en-US" altLang="zh-CN" sz="2800" dirty="0"/>
          </a:p>
          <a:p>
            <a:r>
              <a:rPr lang="en-US" altLang="zh-CN" sz="2800" dirty="0"/>
              <a:t>4.</a:t>
            </a:r>
            <a:r>
              <a:rPr lang="zh-CN" altLang="en-US" sz="2800" dirty="0"/>
              <a:t>标签用户导出</a:t>
            </a:r>
            <a:endParaRPr lang="en-US" altLang="zh-CN" sz="2800" dirty="0"/>
          </a:p>
        </p:txBody>
      </p:sp>
    </p:spTree>
    <p:extLst>
      <p:ext uri="{BB962C8B-B14F-4D97-AF65-F5344CB8AC3E}">
        <p14:creationId xmlns:p14="http://schemas.microsoft.com/office/powerpoint/2010/main" val="3559697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07E4F-51BE-1D43-B870-4D946B78E0D2}"/>
              </a:ext>
            </a:extLst>
          </p:cNvPr>
          <p:cNvSpPr>
            <a:spLocks noGrp="1"/>
          </p:cNvSpPr>
          <p:nvPr>
            <p:ph type="title"/>
          </p:nvPr>
        </p:nvSpPr>
        <p:spPr/>
        <p:txBody>
          <a:bodyPr/>
          <a:lstStyle/>
          <a:p>
            <a:r>
              <a:rPr kumimoji="1" lang="zh-CN" altLang="en-US" dirty="0"/>
              <a:t>应用层接口设计</a:t>
            </a:r>
          </a:p>
        </p:txBody>
      </p:sp>
      <p:pic>
        <p:nvPicPr>
          <p:cNvPr id="4" name="图片 3">
            <a:extLst>
              <a:ext uri="{FF2B5EF4-FFF2-40B4-BE49-F238E27FC236}">
                <a16:creationId xmlns:a16="http://schemas.microsoft.com/office/drawing/2014/main" id="{176B92EB-72C7-4CB8-ADD5-B796F996EA4B}"/>
              </a:ext>
            </a:extLst>
          </p:cNvPr>
          <p:cNvPicPr>
            <a:picLocks noChangeAspect="1"/>
          </p:cNvPicPr>
          <p:nvPr/>
        </p:nvPicPr>
        <p:blipFill>
          <a:blip r:embed="rId2"/>
          <a:stretch>
            <a:fillRect/>
          </a:stretch>
        </p:blipFill>
        <p:spPr>
          <a:xfrm>
            <a:off x="3379234" y="1991978"/>
            <a:ext cx="5433531" cy="3764606"/>
          </a:xfrm>
          <a:prstGeom prst="rect">
            <a:avLst/>
          </a:prstGeom>
        </p:spPr>
      </p:pic>
    </p:spTree>
    <p:extLst>
      <p:ext uri="{BB962C8B-B14F-4D97-AF65-F5344CB8AC3E}">
        <p14:creationId xmlns:p14="http://schemas.microsoft.com/office/powerpoint/2010/main" val="3204791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07E4F-51BE-1D43-B870-4D946B78E0D2}"/>
              </a:ext>
            </a:extLst>
          </p:cNvPr>
          <p:cNvSpPr>
            <a:spLocks noGrp="1"/>
          </p:cNvSpPr>
          <p:nvPr>
            <p:ph type="title"/>
          </p:nvPr>
        </p:nvSpPr>
        <p:spPr/>
        <p:txBody>
          <a:bodyPr/>
          <a:lstStyle/>
          <a:p>
            <a:r>
              <a:rPr kumimoji="1" lang="zh-CN" altLang="en-US" dirty="0"/>
              <a:t>部分存储层和表示层接口的设计</a:t>
            </a:r>
          </a:p>
        </p:txBody>
      </p:sp>
      <p:sp>
        <p:nvSpPr>
          <p:cNvPr id="3" name="内容占位符 2">
            <a:extLst>
              <a:ext uri="{FF2B5EF4-FFF2-40B4-BE49-F238E27FC236}">
                <a16:creationId xmlns:a16="http://schemas.microsoft.com/office/drawing/2014/main" id="{E81513CD-CCF6-D34B-961E-176D2A55415C}"/>
              </a:ext>
            </a:extLst>
          </p:cNvPr>
          <p:cNvSpPr>
            <a:spLocks noGrp="1"/>
          </p:cNvSpPr>
          <p:nvPr>
            <p:ph idx="1"/>
          </p:nvPr>
        </p:nvSpPr>
        <p:spPr/>
        <p:txBody>
          <a:bodyPr/>
          <a:lstStyle/>
          <a:p>
            <a:pPr marL="0" indent="0">
              <a:buNone/>
            </a:pPr>
            <a:r>
              <a:rPr kumimoji="1" lang="en-US" altLang="zh-CN" dirty="0"/>
              <a:t>1.</a:t>
            </a:r>
            <a:r>
              <a:rPr kumimoji="1" lang="zh-CN" altLang="en-US" dirty="0"/>
              <a:t>存储层接口（简报信息服务部分）</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en-US" altLang="zh-CN" dirty="0"/>
              <a:t>2.</a:t>
            </a:r>
            <a:r>
              <a:rPr kumimoji="1" lang="zh-CN" altLang="en-US" dirty="0"/>
              <a:t>表示层接口（数据分析网页服务）</a:t>
            </a:r>
          </a:p>
        </p:txBody>
      </p:sp>
      <p:pic>
        <p:nvPicPr>
          <p:cNvPr id="8" name="图片 7">
            <a:extLst>
              <a:ext uri="{FF2B5EF4-FFF2-40B4-BE49-F238E27FC236}">
                <a16:creationId xmlns:a16="http://schemas.microsoft.com/office/drawing/2014/main" id="{40E41B3E-3979-419A-A6CC-389FF1714C30}"/>
              </a:ext>
            </a:extLst>
          </p:cNvPr>
          <p:cNvPicPr>
            <a:picLocks noChangeAspect="1"/>
          </p:cNvPicPr>
          <p:nvPr/>
        </p:nvPicPr>
        <p:blipFill>
          <a:blip r:embed="rId2"/>
          <a:stretch>
            <a:fillRect/>
          </a:stretch>
        </p:blipFill>
        <p:spPr>
          <a:xfrm>
            <a:off x="5548062" y="2085689"/>
            <a:ext cx="5716955" cy="1135136"/>
          </a:xfrm>
          <a:prstGeom prst="rect">
            <a:avLst/>
          </a:prstGeom>
        </p:spPr>
      </p:pic>
      <p:pic>
        <p:nvPicPr>
          <p:cNvPr id="9" name="图片 8">
            <a:extLst>
              <a:ext uri="{FF2B5EF4-FFF2-40B4-BE49-F238E27FC236}">
                <a16:creationId xmlns:a16="http://schemas.microsoft.com/office/drawing/2014/main" id="{7122ADB7-366E-4FDC-AD01-79F071A544DD}"/>
              </a:ext>
            </a:extLst>
          </p:cNvPr>
          <p:cNvPicPr>
            <a:picLocks noChangeAspect="1"/>
          </p:cNvPicPr>
          <p:nvPr/>
        </p:nvPicPr>
        <p:blipFill>
          <a:blip r:embed="rId3"/>
          <a:stretch>
            <a:fillRect/>
          </a:stretch>
        </p:blipFill>
        <p:spPr>
          <a:xfrm>
            <a:off x="3758009" y="4007683"/>
            <a:ext cx="7507008" cy="2850317"/>
          </a:xfrm>
          <a:prstGeom prst="rect">
            <a:avLst/>
          </a:prstGeom>
        </p:spPr>
      </p:pic>
    </p:spTree>
    <p:extLst>
      <p:ext uri="{BB962C8B-B14F-4D97-AF65-F5344CB8AC3E}">
        <p14:creationId xmlns:p14="http://schemas.microsoft.com/office/powerpoint/2010/main" val="129973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FA31EDEB-3270-475E-937F-5A7098A6F5E9}"/>
              </a:ext>
            </a:extLst>
          </p:cNvPr>
          <p:cNvSpPr txBox="1"/>
          <p:nvPr/>
        </p:nvSpPr>
        <p:spPr>
          <a:xfrm>
            <a:off x="1249880" y="971079"/>
            <a:ext cx="3526882" cy="584775"/>
          </a:xfrm>
          <a:prstGeom prst="rect">
            <a:avLst/>
          </a:prstGeom>
          <a:noFill/>
        </p:spPr>
        <p:txBody>
          <a:bodyPr wrap="square" rtlCol="0">
            <a:spAutoFit/>
          </a:bodyPr>
          <a:lstStyle/>
          <a:p>
            <a:r>
              <a:rPr lang="zh-CN" altLang="en-US" sz="3200" b="1" dirty="0">
                <a:latin typeface="+mj-ea"/>
                <a:ea typeface="+mj-ea"/>
              </a:rPr>
              <a:t>李昌昊</a:t>
            </a:r>
          </a:p>
        </p:txBody>
      </p:sp>
      <p:sp>
        <p:nvSpPr>
          <p:cNvPr id="24" name="文本框 23">
            <a:extLst>
              <a:ext uri="{FF2B5EF4-FFF2-40B4-BE49-F238E27FC236}">
                <a16:creationId xmlns:a16="http://schemas.microsoft.com/office/drawing/2014/main" id="{8B65F3BB-DF3F-40C5-AD66-0A4F3D03FB0D}"/>
              </a:ext>
            </a:extLst>
          </p:cNvPr>
          <p:cNvSpPr txBox="1"/>
          <p:nvPr/>
        </p:nvSpPr>
        <p:spPr>
          <a:xfrm>
            <a:off x="1152316" y="2151399"/>
            <a:ext cx="5575177" cy="224676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t>完成需求分析中的用例图设计、用例描述的编写以及整合工作</a:t>
            </a:r>
            <a:endParaRPr lang="en-US" altLang="zh-CN" sz="2000" b="1" dirty="0"/>
          </a:p>
          <a:p>
            <a:pPr marL="342900" indent="-342900">
              <a:buFont typeface="Arial" panose="020B0604020202020204" pitchFamily="34" charset="0"/>
              <a:buChar char="•"/>
            </a:pPr>
            <a:r>
              <a:rPr lang="zh-CN" altLang="en-US" sz="2000" b="1" dirty="0"/>
              <a:t>完成详细设计中</a:t>
            </a:r>
            <a:r>
              <a:rPr lang="en-US" altLang="zh-CN" sz="2000" b="1" dirty="0"/>
              <a:t>ER</a:t>
            </a:r>
            <a:r>
              <a:rPr lang="zh-CN" altLang="en-US" sz="2000" b="1" dirty="0"/>
              <a:t>图设计，以及</a:t>
            </a:r>
            <a:r>
              <a:rPr lang="en-US" altLang="zh-CN" sz="2000" b="1" dirty="0"/>
              <a:t>ER</a:t>
            </a:r>
            <a:r>
              <a:rPr lang="zh-CN" altLang="en-US" sz="2000" b="1" dirty="0"/>
              <a:t>图描述</a:t>
            </a:r>
            <a:endParaRPr lang="en-US" altLang="zh-CN" sz="2000" b="1" dirty="0"/>
          </a:p>
          <a:p>
            <a:pPr marL="342900" indent="-342900">
              <a:buFont typeface="Arial" panose="020B0604020202020204" pitchFamily="34" charset="0"/>
              <a:buChar char="•"/>
            </a:pPr>
            <a:r>
              <a:rPr lang="zh-CN" altLang="en-US" sz="2000" b="1" dirty="0"/>
              <a:t>完成个人信息设置，以及团队部分数据层应用层表示层设计接口</a:t>
            </a:r>
            <a:endParaRPr lang="en-US" altLang="zh-CN" sz="2000" b="1" dirty="0"/>
          </a:p>
          <a:p>
            <a:pPr marL="342900" indent="-342900">
              <a:buFont typeface="Arial" panose="020B0604020202020204" pitchFamily="34" charset="0"/>
              <a:buChar char="•"/>
            </a:pPr>
            <a:r>
              <a:rPr lang="zh-CN" altLang="en-US" sz="2000" b="1" dirty="0"/>
              <a:t>项目博客平台搭建以及博客内容编辑</a:t>
            </a:r>
            <a:endParaRPr lang="en-US" altLang="zh-CN" sz="2000" b="1" dirty="0"/>
          </a:p>
          <a:p>
            <a:pPr marL="342900" indent="-342900">
              <a:buFont typeface="Arial" panose="020B0604020202020204" pitchFamily="34" charset="0"/>
              <a:buChar char="•"/>
            </a:pPr>
            <a:r>
              <a:rPr lang="zh-CN" altLang="en-US" sz="2000" b="1" dirty="0"/>
              <a:t>项目</a:t>
            </a:r>
            <a:r>
              <a:rPr lang="en-US" altLang="zh-CN" sz="2000" b="1" dirty="0"/>
              <a:t>Git</a:t>
            </a:r>
            <a:r>
              <a:rPr lang="zh-CN" altLang="en-US" sz="2000" b="1" dirty="0"/>
              <a:t>维护</a:t>
            </a:r>
          </a:p>
        </p:txBody>
      </p:sp>
      <p:sp>
        <p:nvSpPr>
          <p:cNvPr id="25" name="矩形 24">
            <a:extLst>
              <a:ext uri="{FF2B5EF4-FFF2-40B4-BE49-F238E27FC236}">
                <a16:creationId xmlns:a16="http://schemas.microsoft.com/office/drawing/2014/main" id="{15839015-7D0C-48AB-98E6-4DCF744D96A7}"/>
              </a:ext>
            </a:extLst>
          </p:cNvPr>
          <p:cNvSpPr/>
          <p:nvPr/>
        </p:nvSpPr>
        <p:spPr>
          <a:xfrm>
            <a:off x="853735" y="5406588"/>
            <a:ext cx="10484528" cy="4571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6" name="椭圆 25">
            <a:extLst>
              <a:ext uri="{FF2B5EF4-FFF2-40B4-BE49-F238E27FC236}">
                <a16:creationId xmlns:a16="http://schemas.microsoft.com/office/drawing/2014/main" id="{4A780AF8-A46D-45D8-9374-84FC4B70D2D2}"/>
              </a:ext>
            </a:extLst>
          </p:cNvPr>
          <p:cNvSpPr/>
          <p:nvPr/>
        </p:nvSpPr>
        <p:spPr>
          <a:xfrm>
            <a:off x="1732594" y="5271830"/>
            <a:ext cx="340340" cy="32270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7" name="椭圆 26">
            <a:extLst>
              <a:ext uri="{FF2B5EF4-FFF2-40B4-BE49-F238E27FC236}">
                <a16:creationId xmlns:a16="http://schemas.microsoft.com/office/drawing/2014/main" id="{4CA3F056-5E97-47EC-ABD0-A6318C501BB1}"/>
              </a:ext>
            </a:extLst>
          </p:cNvPr>
          <p:cNvSpPr/>
          <p:nvPr/>
        </p:nvSpPr>
        <p:spPr>
          <a:xfrm>
            <a:off x="4679198" y="5271830"/>
            <a:ext cx="340340" cy="32270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8" name="椭圆 27">
            <a:extLst>
              <a:ext uri="{FF2B5EF4-FFF2-40B4-BE49-F238E27FC236}">
                <a16:creationId xmlns:a16="http://schemas.microsoft.com/office/drawing/2014/main" id="{5DF91663-2E9F-47A8-A2EC-3AA664526FDB}"/>
              </a:ext>
            </a:extLst>
          </p:cNvPr>
          <p:cNvSpPr/>
          <p:nvPr/>
        </p:nvSpPr>
        <p:spPr>
          <a:xfrm>
            <a:off x="7657981" y="5268095"/>
            <a:ext cx="340340" cy="32270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9" name="文本框 28">
            <a:extLst>
              <a:ext uri="{FF2B5EF4-FFF2-40B4-BE49-F238E27FC236}">
                <a16:creationId xmlns:a16="http://schemas.microsoft.com/office/drawing/2014/main" id="{16B0EA18-7CB8-483B-A11B-921C588ACE57}"/>
              </a:ext>
            </a:extLst>
          </p:cNvPr>
          <p:cNvSpPr txBox="1"/>
          <p:nvPr/>
        </p:nvSpPr>
        <p:spPr>
          <a:xfrm>
            <a:off x="1249880" y="5729291"/>
            <a:ext cx="2429791" cy="369332"/>
          </a:xfrm>
          <a:prstGeom prst="rect">
            <a:avLst/>
          </a:prstGeom>
          <a:noFill/>
        </p:spPr>
        <p:txBody>
          <a:bodyPr wrap="square" rtlCol="0">
            <a:spAutoFit/>
          </a:bodyPr>
          <a:lstStyle/>
          <a:p>
            <a:r>
              <a:rPr lang="zh-CN" altLang="en-US" b="1" dirty="0"/>
              <a:t>项目第一周</a:t>
            </a:r>
          </a:p>
        </p:txBody>
      </p:sp>
      <p:sp>
        <p:nvSpPr>
          <p:cNvPr id="30" name="椭圆 29">
            <a:extLst>
              <a:ext uri="{FF2B5EF4-FFF2-40B4-BE49-F238E27FC236}">
                <a16:creationId xmlns:a16="http://schemas.microsoft.com/office/drawing/2014/main" id="{BB3555E5-DF5E-4333-BBA3-55D3D969FFD6}"/>
              </a:ext>
            </a:extLst>
          </p:cNvPr>
          <p:cNvSpPr/>
          <p:nvPr/>
        </p:nvSpPr>
        <p:spPr>
          <a:xfrm>
            <a:off x="10459404" y="5271830"/>
            <a:ext cx="340340" cy="32270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31" name="文本框 30">
            <a:extLst>
              <a:ext uri="{FF2B5EF4-FFF2-40B4-BE49-F238E27FC236}">
                <a16:creationId xmlns:a16="http://schemas.microsoft.com/office/drawing/2014/main" id="{734E1C38-3F81-4002-AF8D-CD52DE2713A9}"/>
              </a:ext>
            </a:extLst>
          </p:cNvPr>
          <p:cNvSpPr txBox="1"/>
          <p:nvPr/>
        </p:nvSpPr>
        <p:spPr>
          <a:xfrm>
            <a:off x="4101091" y="5729291"/>
            <a:ext cx="2429791" cy="369332"/>
          </a:xfrm>
          <a:prstGeom prst="rect">
            <a:avLst/>
          </a:prstGeom>
          <a:noFill/>
        </p:spPr>
        <p:txBody>
          <a:bodyPr wrap="square" rtlCol="0">
            <a:spAutoFit/>
          </a:bodyPr>
          <a:lstStyle/>
          <a:p>
            <a:r>
              <a:rPr lang="zh-CN" altLang="en-US" b="1" dirty="0"/>
              <a:t>项目第二周</a:t>
            </a:r>
          </a:p>
        </p:txBody>
      </p:sp>
      <p:sp>
        <p:nvSpPr>
          <p:cNvPr id="32" name="文本框 31">
            <a:extLst>
              <a:ext uri="{FF2B5EF4-FFF2-40B4-BE49-F238E27FC236}">
                <a16:creationId xmlns:a16="http://schemas.microsoft.com/office/drawing/2014/main" id="{2FDE9E6B-F86F-41C8-994D-C387837860A3}"/>
              </a:ext>
            </a:extLst>
          </p:cNvPr>
          <p:cNvSpPr txBox="1"/>
          <p:nvPr/>
        </p:nvSpPr>
        <p:spPr>
          <a:xfrm>
            <a:off x="973448" y="4483273"/>
            <a:ext cx="2429791" cy="646331"/>
          </a:xfrm>
          <a:prstGeom prst="rect">
            <a:avLst/>
          </a:prstGeom>
          <a:noFill/>
        </p:spPr>
        <p:txBody>
          <a:bodyPr wrap="square" rtlCol="0">
            <a:spAutoFit/>
          </a:bodyPr>
          <a:lstStyle/>
          <a:p>
            <a:r>
              <a:rPr lang="zh-CN" altLang="en-US" b="1" dirty="0"/>
              <a:t>用例图初版</a:t>
            </a:r>
            <a:endParaRPr lang="en-US" altLang="zh-CN" b="1" dirty="0"/>
          </a:p>
          <a:p>
            <a:r>
              <a:rPr lang="zh-CN" altLang="en-US" b="1" dirty="0"/>
              <a:t>博客平台和</a:t>
            </a:r>
            <a:r>
              <a:rPr lang="en-US" altLang="zh-CN" b="1" dirty="0"/>
              <a:t>Git</a:t>
            </a:r>
            <a:r>
              <a:rPr lang="zh-CN" altLang="en-US" b="1" dirty="0"/>
              <a:t>平台</a:t>
            </a:r>
          </a:p>
        </p:txBody>
      </p:sp>
      <p:sp>
        <p:nvSpPr>
          <p:cNvPr id="33" name="文本框 32">
            <a:extLst>
              <a:ext uri="{FF2B5EF4-FFF2-40B4-BE49-F238E27FC236}">
                <a16:creationId xmlns:a16="http://schemas.microsoft.com/office/drawing/2014/main" id="{8A0BFBE8-59CC-467C-8E86-B8DAA13D5241}"/>
              </a:ext>
            </a:extLst>
          </p:cNvPr>
          <p:cNvSpPr txBox="1"/>
          <p:nvPr/>
        </p:nvSpPr>
        <p:spPr>
          <a:xfrm>
            <a:off x="3804642" y="4503973"/>
            <a:ext cx="2429791" cy="646331"/>
          </a:xfrm>
          <a:prstGeom prst="rect">
            <a:avLst/>
          </a:prstGeom>
          <a:noFill/>
        </p:spPr>
        <p:txBody>
          <a:bodyPr wrap="square" rtlCol="0">
            <a:spAutoFit/>
          </a:bodyPr>
          <a:lstStyle/>
          <a:p>
            <a:r>
              <a:rPr lang="zh-CN" altLang="en-US" b="1" dirty="0"/>
              <a:t>用例图第二版以及用例描述</a:t>
            </a:r>
            <a:endParaRPr lang="en-US" altLang="zh-CN" b="1" dirty="0"/>
          </a:p>
        </p:txBody>
      </p:sp>
      <p:sp>
        <p:nvSpPr>
          <p:cNvPr id="34" name="文本框 33">
            <a:extLst>
              <a:ext uri="{FF2B5EF4-FFF2-40B4-BE49-F238E27FC236}">
                <a16:creationId xmlns:a16="http://schemas.microsoft.com/office/drawing/2014/main" id="{23E450AF-22F7-47C9-A1AA-5FE4C0971BC7}"/>
              </a:ext>
            </a:extLst>
          </p:cNvPr>
          <p:cNvSpPr txBox="1"/>
          <p:nvPr/>
        </p:nvSpPr>
        <p:spPr>
          <a:xfrm>
            <a:off x="7156659" y="4503973"/>
            <a:ext cx="2429791" cy="369332"/>
          </a:xfrm>
          <a:prstGeom prst="rect">
            <a:avLst/>
          </a:prstGeom>
          <a:noFill/>
        </p:spPr>
        <p:txBody>
          <a:bodyPr wrap="square" rtlCol="0">
            <a:spAutoFit/>
          </a:bodyPr>
          <a:lstStyle/>
          <a:p>
            <a:r>
              <a:rPr lang="en-US" altLang="zh-CN" b="1" dirty="0"/>
              <a:t>ER</a:t>
            </a:r>
            <a:r>
              <a:rPr lang="zh-CN" altLang="en-US" b="1" dirty="0"/>
              <a:t>图第一版</a:t>
            </a:r>
            <a:endParaRPr lang="en-US" altLang="zh-CN" b="1" dirty="0"/>
          </a:p>
        </p:txBody>
      </p:sp>
      <p:sp>
        <p:nvSpPr>
          <p:cNvPr id="35" name="文本框 34">
            <a:extLst>
              <a:ext uri="{FF2B5EF4-FFF2-40B4-BE49-F238E27FC236}">
                <a16:creationId xmlns:a16="http://schemas.microsoft.com/office/drawing/2014/main" id="{68A44991-9A5C-4FA8-B717-9265606DD2AB}"/>
              </a:ext>
            </a:extLst>
          </p:cNvPr>
          <p:cNvSpPr txBox="1"/>
          <p:nvPr/>
        </p:nvSpPr>
        <p:spPr>
          <a:xfrm>
            <a:off x="9421868" y="4365473"/>
            <a:ext cx="2429791" cy="923330"/>
          </a:xfrm>
          <a:prstGeom prst="rect">
            <a:avLst/>
          </a:prstGeom>
          <a:noFill/>
        </p:spPr>
        <p:txBody>
          <a:bodyPr wrap="square" rtlCol="0">
            <a:spAutoFit/>
          </a:bodyPr>
          <a:lstStyle/>
          <a:p>
            <a:r>
              <a:rPr lang="en-US" altLang="zh-CN" b="1" dirty="0"/>
              <a:t>ER</a:t>
            </a:r>
            <a:r>
              <a:rPr lang="zh-CN" altLang="en-US" b="1" dirty="0"/>
              <a:t>图第二版以及文字版</a:t>
            </a:r>
            <a:endParaRPr lang="en-US" altLang="zh-CN" b="1" dirty="0"/>
          </a:p>
          <a:p>
            <a:r>
              <a:rPr lang="zh-CN" altLang="en-US" b="1" dirty="0"/>
              <a:t>设计接口</a:t>
            </a:r>
            <a:endParaRPr lang="en-US" altLang="zh-CN" b="1" dirty="0"/>
          </a:p>
        </p:txBody>
      </p:sp>
    </p:spTree>
    <p:extLst>
      <p:ext uri="{BB962C8B-B14F-4D97-AF65-F5344CB8AC3E}">
        <p14:creationId xmlns:p14="http://schemas.microsoft.com/office/powerpoint/2010/main" val="22444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anim calcmode="lin" valueType="num">
                                      <p:cBhvr additive="base">
                                        <p:cTn id="19"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xEl>
                                              <p:pRg st="2" end="2"/>
                                            </p:txEl>
                                          </p:spTgt>
                                        </p:tgtEl>
                                        <p:attrNameLst>
                                          <p:attrName>style.visibility</p:attrName>
                                        </p:attrNameLst>
                                      </p:cBhvr>
                                      <p:to>
                                        <p:strVal val="visible"/>
                                      </p:to>
                                    </p:set>
                                    <p:anim calcmode="lin" valueType="num">
                                      <p:cBhvr additive="base">
                                        <p:cTn id="25"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xEl>
                                              <p:pRg st="3" end="3"/>
                                            </p:txEl>
                                          </p:spTgt>
                                        </p:tgtEl>
                                        <p:attrNameLst>
                                          <p:attrName>style.visibility</p:attrName>
                                        </p:attrNameLst>
                                      </p:cBhvr>
                                      <p:to>
                                        <p:strVal val="visible"/>
                                      </p:to>
                                    </p:set>
                                    <p:anim calcmode="lin" valueType="num">
                                      <p:cBhvr additive="base">
                                        <p:cTn id="31"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xEl>
                                              <p:pRg st="4" end="4"/>
                                            </p:txEl>
                                          </p:spTgt>
                                        </p:tgtEl>
                                        <p:attrNameLst>
                                          <p:attrName>style.visibility</p:attrName>
                                        </p:attrNameLst>
                                      </p:cBhvr>
                                      <p:to>
                                        <p:strVal val="visible"/>
                                      </p:to>
                                    </p:set>
                                    <p:anim calcmode="lin" valueType="num">
                                      <p:cBhvr additive="base">
                                        <p:cTn id="37"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animBg="1"/>
      <p:bldP spid="26" grpId="0" animBg="1"/>
      <p:bldP spid="27" grpId="0" animBg="1"/>
      <p:bldP spid="28" grpId="0" animBg="1"/>
      <p:bldP spid="29" grpId="0"/>
      <p:bldP spid="30" grpId="0" animBg="1"/>
      <p:bldP spid="31" grpId="0"/>
      <p:bldP spid="32" grpId="0"/>
      <p:bldP spid="33"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7681DFAF-9D27-004D-A713-A9AF805A86D1}"/>
              </a:ext>
            </a:extLst>
          </p:cNvPr>
          <p:cNvSpPr>
            <a:spLocks noChangeArrowheads="1"/>
          </p:cNvSpPr>
          <p:nvPr/>
        </p:nvSpPr>
        <p:spPr bwMode="auto">
          <a:xfrm>
            <a:off x="5909066" y="54128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a:extLst>
              <a:ext uri="{FF2B5EF4-FFF2-40B4-BE49-F238E27FC236}">
                <a16:creationId xmlns:a16="http://schemas.microsoft.com/office/drawing/2014/main" id="{E9BB07EA-2C7F-4469-B978-F6388CD3C163}"/>
              </a:ext>
            </a:extLst>
          </p:cNvPr>
          <p:cNvSpPr/>
          <p:nvPr/>
        </p:nvSpPr>
        <p:spPr>
          <a:xfrm>
            <a:off x="1439902" y="1118066"/>
            <a:ext cx="5769790" cy="584775"/>
          </a:xfrm>
          <a:prstGeom prst="rect">
            <a:avLst/>
          </a:prstGeom>
        </p:spPr>
        <p:txBody>
          <a:bodyPr wrap="square">
            <a:spAutoFit/>
          </a:bodyPr>
          <a:lstStyle/>
          <a:p>
            <a:r>
              <a:rPr lang="zh-CN" altLang="en-US" sz="3200" b="1" dirty="0">
                <a:latin typeface="+mj-ea"/>
                <a:ea typeface="+mj-ea"/>
              </a:rPr>
              <a:t>完成用例图设计以及用例描述</a:t>
            </a:r>
          </a:p>
        </p:txBody>
      </p:sp>
      <p:pic>
        <p:nvPicPr>
          <p:cNvPr id="11" name="图片 10">
            <a:extLst>
              <a:ext uri="{FF2B5EF4-FFF2-40B4-BE49-F238E27FC236}">
                <a16:creationId xmlns:a16="http://schemas.microsoft.com/office/drawing/2014/main" id="{CC545DD6-99D0-45C8-A305-08180C1CA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902" y="2283931"/>
            <a:ext cx="4513109" cy="2986003"/>
          </a:xfrm>
          <a:prstGeom prst="rect">
            <a:avLst/>
          </a:prstGeom>
        </p:spPr>
      </p:pic>
      <p:graphicFrame>
        <p:nvGraphicFramePr>
          <p:cNvPr id="12" name="表格 11">
            <a:extLst>
              <a:ext uri="{FF2B5EF4-FFF2-40B4-BE49-F238E27FC236}">
                <a16:creationId xmlns:a16="http://schemas.microsoft.com/office/drawing/2014/main" id="{4707942A-D33A-4ED0-A322-736116072C5D}"/>
              </a:ext>
            </a:extLst>
          </p:cNvPr>
          <p:cNvGraphicFramePr>
            <a:graphicFrameLocks noGrp="1"/>
          </p:cNvGraphicFramePr>
          <p:nvPr>
            <p:extLst>
              <p:ext uri="{D42A27DB-BD31-4B8C-83A1-F6EECF244321}">
                <p14:modId xmlns:p14="http://schemas.microsoft.com/office/powerpoint/2010/main" val="1537723058"/>
              </p:ext>
            </p:extLst>
          </p:nvPr>
        </p:nvGraphicFramePr>
        <p:xfrm>
          <a:off x="5953011" y="2298115"/>
          <a:ext cx="5561966" cy="3043282"/>
        </p:xfrm>
        <a:graphic>
          <a:graphicData uri="http://schemas.openxmlformats.org/drawingml/2006/table">
            <a:tbl>
              <a:tblPr firstRow="1" firstCol="1" bandRow="1">
                <a:tableStyleId>{5C22544A-7EE6-4342-B048-85BDC9FD1C3A}</a:tableStyleId>
              </a:tblPr>
              <a:tblGrid>
                <a:gridCol w="2780983">
                  <a:extLst>
                    <a:ext uri="{9D8B030D-6E8A-4147-A177-3AD203B41FA5}">
                      <a16:colId xmlns:a16="http://schemas.microsoft.com/office/drawing/2014/main" val="2665550646"/>
                    </a:ext>
                  </a:extLst>
                </a:gridCol>
                <a:gridCol w="2780983">
                  <a:extLst>
                    <a:ext uri="{9D8B030D-6E8A-4147-A177-3AD203B41FA5}">
                      <a16:colId xmlns:a16="http://schemas.microsoft.com/office/drawing/2014/main" val="3641072944"/>
                    </a:ext>
                  </a:extLst>
                </a:gridCol>
              </a:tblGrid>
              <a:tr h="391522">
                <a:tc>
                  <a:txBody>
                    <a:bodyPr/>
                    <a:lstStyle/>
                    <a:p>
                      <a:pPr algn="ctr">
                        <a:spcAft>
                          <a:spcPts val="0"/>
                        </a:spcAft>
                      </a:pPr>
                      <a:r>
                        <a:rPr lang="zh-CN" sz="1200" kern="0" dirty="0">
                          <a:effectLst/>
                        </a:rPr>
                        <a:t>用例名称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200" kern="0" dirty="0">
                          <a:effectLst/>
                        </a:rPr>
                        <a:t>注册账号</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17066657"/>
                  </a:ext>
                </a:extLst>
              </a:tr>
              <a:tr h="151765">
                <a:tc>
                  <a:txBody>
                    <a:bodyPr/>
                    <a:lstStyle/>
                    <a:p>
                      <a:pPr algn="ctr">
                        <a:spcAft>
                          <a:spcPts val="0"/>
                        </a:spcAft>
                      </a:pPr>
                      <a:r>
                        <a:rPr lang="zh-CN" sz="1200" kern="0">
                          <a:effectLst/>
                        </a:rPr>
                        <a:t>标识符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en-US" sz="1200" kern="0" dirty="0">
                          <a:effectLst/>
                        </a:rPr>
                        <a:t>UC-1-001</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198250475"/>
                  </a:ext>
                </a:extLst>
              </a:tr>
              <a:tr h="158115">
                <a:tc>
                  <a:txBody>
                    <a:bodyPr/>
                    <a:lstStyle/>
                    <a:p>
                      <a:pPr algn="ctr">
                        <a:spcAft>
                          <a:spcPts val="0"/>
                        </a:spcAft>
                      </a:pPr>
                      <a:r>
                        <a:rPr lang="zh-CN" sz="1200" kern="0" dirty="0">
                          <a:effectLst/>
                        </a:rPr>
                        <a:t>参与者</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200" kern="0" dirty="0">
                          <a:effectLst/>
                        </a:rPr>
                        <a:t>自媒体写手（首要） 自媒体团队管理员</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197217406"/>
                  </a:ext>
                </a:extLst>
              </a:tr>
              <a:tr h="310515">
                <a:tc>
                  <a:txBody>
                    <a:bodyPr/>
                    <a:lstStyle/>
                    <a:p>
                      <a:pPr algn="ctr">
                        <a:spcAft>
                          <a:spcPts val="0"/>
                        </a:spcAft>
                      </a:pPr>
                      <a:r>
                        <a:rPr lang="zh-CN" sz="1200" kern="0">
                          <a:effectLst/>
                        </a:rPr>
                        <a:t>基本操作流程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en-US" sz="1200" kern="0" dirty="0">
                          <a:effectLst/>
                        </a:rPr>
                        <a:t>1.</a:t>
                      </a:r>
                      <a:r>
                        <a:rPr lang="zh-CN" sz="1200" kern="0" dirty="0">
                          <a:effectLst/>
                        </a:rPr>
                        <a:t>用户请求注册 </a:t>
                      </a:r>
                      <a:endParaRPr lang="zh-CN" sz="1050" kern="100" dirty="0">
                        <a:effectLst/>
                      </a:endParaRPr>
                    </a:p>
                    <a:p>
                      <a:pPr algn="l">
                        <a:spcAft>
                          <a:spcPts val="0"/>
                        </a:spcAft>
                      </a:pPr>
                      <a:r>
                        <a:rPr lang="en-US" sz="1200" kern="0" dirty="0">
                          <a:effectLst/>
                        </a:rPr>
                        <a:t>2.</a:t>
                      </a:r>
                      <a:r>
                        <a:rPr lang="zh-CN" sz="1200" kern="0" dirty="0">
                          <a:effectLst/>
                        </a:rPr>
                        <a:t>系统显示注册页面 </a:t>
                      </a:r>
                      <a:endParaRPr lang="zh-CN" sz="1050" kern="100" dirty="0">
                        <a:effectLst/>
                      </a:endParaRPr>
                    </a:p>
                    <a:p>
                      <a:pPr algn="l">
                        <a:spcAft>
                          <a:spcPts val="0"/>
                        </a:spcAft>
                      </a:pPr>
                      <a:r>
                        <a:rPr lang="en-US" sz="1200" kern="0" dirty="0">
                          <a:effectLst/>
                        </a:rPr>
                        <a:t>3.</a:t>
                      </a:r>
                      <a:r>
                        <a:rPr lang="zh-CN" sz="1200" kern="0" dirty="0">
                          <a:effectLst/>
                        </a:rPr>
                        <a:t>用户提供注册信息 </a:t>
                      </a:r>
                      <a:endParaRPr lang="zh-CN" sz="1050" kern="100" dirty="0">
                        <a:effectLst/>
                      </a:endParaRPr>
                    </a:p>
                    <a:p>
                      <a:pPr algn="l">
                        <a:spcAft>
                          <a:spcPts val="0"/>
                        </a:spcAft>
                      </a:pPr>
                      <a:r>
                        <a:rPr lang="en-US" sz="1200" kern="0" dirty="0">
                          <a:effectLst/>
                        </a:rPr>
                        <a:t>4.</a:t>
                      </a:r>
                      <a:r>
                        <a:rPr lang="zh-CN" sz="1200" kern="0" dirty="0">
                          <a:effectLst/>
                        </a:rPr>
                        <a:t>系统检查注册信息是否合法 </a:t>
                      </a:r>
                      <a:endParaRPr lang="zh-CN" sz="1050" kern="100" dirty="0">
                        <a:effectLst/>
                      </a:endParaRPr>
                    </a:p>
                    <a:p>
                      <a:pPr algn="l">
                        <a:spcAft>
                          <a:spcPts val="0"/>
                        </a:spcAft>
                      </a:pPr>
                      <a:r>
                        <a:rPr lang="en-US" sz="1200" kern="0" dirty="0">
                          <a:effectLst/>
                        </a:rPr>
                        <a:t>5.</a:t>
                      </a:r>
                      <a:r>
                        <a:rPr lang="zh-CN" sz="1200" kern="0" dirty="0">
                          <a:effectLst/>
                        </a:rPr>
                        <a:t>系统保存注册信息 </a:t>
                      </a:r>
                      <a:endParaRPr lang="zh-CN" sz="1050" kern="100" dirty="0">
                        <a:effectLst/>
                      </a:endParaRPr>
                    </a:p>
                    <a:p>
                      <a:pPr algn="l">
                        <a:spcAft>
                          <a:spcPts val="0"/>
                        </a:spcAft>
                      </a:pPr>
                      <a:r>
                        <a:rPr lang="en-US" sz="1200" kern="0" dirty="0">
                          <a:effectLst/>
                        </a:rPr>
                        <a:t>6.</a:t>
                      </a:r>
                      <a:r>
                        <a:rPr lang="zh-CN" sz="1200" kern="0" dirty="0">
                          <a:effectLst/>
                        </a:rPr>
                        <a:t>系统提示注册成功并跳转到登录页面</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3774609023"/>
                  </a:ext>
                </a:extLst>
              </a:tr>
              <a:tr h="310515">
                <a:tc>
                  <a:txBody>
                    <a:bodyPr/>
                    <a:lstStyle/>
                    <a:p>
                      <a:pPr algn="ctr">
                        <a:spcAft>
                          <a:spcPts val="0"/>
                        </a:spcAft>
                      </a:pPr>
                      <a:r>
                        <a:rPr lang="zh-CN" sz="1200" kern="0">
                          <a:effectLst/>
                        </a:rPr>
                        <a:t>可选操作流程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en-US" sz="1200" kern="0" dirty="0">
                          <a:effectLst/>
                        </a:rPr>
                        <a:t>4a.</a:t>
                      </a:r>
                      <a:r>
                        <a:rPr lang="zh-CN" sz="1200" kern="0" dirty="0">
                          <a:effectLst/>
                        </a:rPr>
                        <a:t>用户输入信息不充分 </a:t>
                      </a:r>
                      <a:endParaRPr lang="zh-CN" sz="1050" kern="100" dirty="0">
                        <a:effectLst/>
                      </a:endParaRPr>
                    </a:p>
                    <a:p>
                      <a:pPr algn="l">
                        <a:spcAft>
                          <a:spcPts val="0"/>
                        </a:spcAft>
                      </a:pPr>
                      <a:r>
                        <a:rPr lang="en-US" sz="1200" kern="0" dirty="0">
                          <a:effectLst/>
                        </a:rPr>
                        <a:t>4a1</a:t>
                      </a:r>
                      <a:r>
                        <a:rPr lang="zh-CN" sz="1200" kern="0" dirty="0">
                          <a:effectLst/>
                        </a:rPr>
                        <a:t>提示用户完善信息</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3801220061"/>
                  </a:ext>
                </a:extLst>
              </a:tr>
            </a:tbl>
          </a:graphicData>
        </a:graphic>
      </p:graphicFrame>
    </p:spTree>
    <p:extLst>
      <p:ext uri="{BB962C8B-B14F-4D97-AF65-F5344CB8AC3E}">
        <p14:creationId xmlns:p14="http://schemas.microsoft.com/office/powerpoint/2010/main" val="272066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11C59-46B9-7544-86E4-F75631CA75BE}"/>
              </a:ext>
            </a:extLst>
          </p:cNvPr>
          <p:cNvSpPr>
            <a:spLocks noGrp="1"/>
          </p:cNvSpPr>
          <p:nvPr>
            <p:ph type="title"/>
          </p:nvPr>
        </p:nvSpPr>
        <p:spPr>
          <a:xfrm>
            <a:off x="1294362" y="1053616"/>
            <a:ext cx="9603275" cy="1049235"/>
          </a:xfrm>
        </p:spPr>
        <p:txBody>
          <a:bodyPr/>
          <a:lstStyle/>
          <a:p>
            <a:r>
              <a:rPr lang="zh-CN" altLang="en-US" b="1" dirty="0">
                <a:latin typeface="+mj-ea"/>
              </a:rPr>
              <a:t>完成</a:t>
            </a:r>
            <a:r>
              <a:rPr lang="en-US" altLang="zh-CN" b="1" dirty="0">
                <a:latin typeface="+mj-ea"/>
              </a:rPr>
              <a:t>ER</a:t>
            </a:r>
            <a:r>
              <a:rPr lang="zh-CN" altLang="en-US" b="1" dirty="0">
                <a:latin typeface="+mj-ea"/>
              </a:rPr>
              <a:t>图设计以及文字版</a:t>
            </a:r>
            <a:br>
              <a:rPr lang="zh-CN" altLang="en-US" b="1" dirty="0">
                <a:latin typeface="+mn-ea"/>
                <a:ea typeface="+mn-ea"/>
              </a:rPr>
            </a:br>
            <a:endParaRPr kumimoji="1" lang="zh-CN" altLang="en-US" dirty="0">
              <a:latin typeface="+mn-ea"/>
              <a:ea typeface="+mn-ea"/>
            </a:endParaRPr>
          </a:p>
        </p:txBody>
      </p:sp>
      <p:pic>
        <p:nvPicPr>
          <p:cNvPr id="8" name="图片 7">
            <a:extLst>
              <a:ext uri="{FF2B5EF4-FFF2-40B4-BE49-F238E27FC236}">
                <a16:creationId xmlns:a16="http://schemas.microsoft.com/office/drawing/2014/main" id="{A735F524-A2FC-4BAC-991C-9798F9434C7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21055" y="1992636"/>
            <a:ext cx="5274945" cy="4473575"/>
          </a:xfrm>
          <a:prstGeom prst="rect">
            <a:avLst/>
          </a:prstGeom>
        </p:spPr>
      </p:pic>
      <p:graphicFrame>
        <p:nvGraphicFramePr>
          <p:cNvPr id="10" name="表格 9">
            <a:extLst>
              <a:ext uri="{FF2B5EF4-FFF2-40B4-BE49-F238E27FC236}">
                <a16:creationId xmlns:a16="http://schemas.microsoft.com/office/drawing/2014/main" id="{281F1C27-235C-4928-A9F5-9EAD5DB53A9B}"/>
              </a:ext>
            </a:extLst>
          </p:cNvPr>
          <p:cNvGraphicFramePr>
            <a:graphicFrameLocks noGrp="1"/>
          </p:cNvGraphicFramePr>
          <p:nvPr>
            <p:extLst>
              <p:ext uri="{D42A27DB-BD31-4B8C-83A1-F6EECF244321}">
                <p14:modId xmlns:p14="http://schemas.microsoft.com/office/powerpoint/2010/main" val="1154805390"/>
              </p:ext>
            </p:extLst>
          </p:nvPr>
        </p:nvGraphicFramePr>
        <p:xfrm>
          <a:off x="6096000" y="2149763"/>
          <a:ext cx="5656386" cy="4341402"/>
        </p:xfrm>
        <a:graphic>
          <a:graphicData uri="http://schemas.openxmlformats.org/drawingml/2006/table">
            <a:tbl>
              <a:tblPr firstRow="1" firstCol="1" bandRow="1" bandCol="1">
                <a:tableStyleId>{5C22544A-7EE6-4342-B048-85BDC9FD1C3A}</a:tableStyleId>
              </a:tblPr>
              <a:tblGrid>
                <a:gridCol w="972364">
                  <a:extLst>
                    <a:ext uri="{9D8B030D-6E8A-4147-A177-3AD203B41FA5}">
                      <a16:colId xmlns:a16="http://schemas.microsoft.com/office/drawing/2014/main" val="1604103182"/>
                    </a:ext>
                  </a:extLst>
                </a:gridCol>
                <a:gridCol w="1287986">
                  <a:extLst>
                    <a:ext uri="{9D8B030D-6E8A-4147-A177-3AD203B41FA5}">
                      <a16:colId xmlns:a16="http://schemas.microsoft.com/office/drawing/2014/main" val="4229214990"/>
                    </a:ext>
                  </a:extLst>
                </a:gridCol>
                <a:gridCol w="1529181">
                  <a:extLst>
                    <a:ext uri="{9D8B030D-6E8A-4147-A177-3AD203B41FA5}">
                      <a16:colId xmlns:a16="http://schemas.microsoft.com/office/drawing/2014/main" val="3077875777"/>
                    </a:ext>
                  </a:extLst>
                </a:gridCol>
                <a:gridCol w="458272">
                  <a:extLst>
                    <a:ext uri="{9D8B030D-6E8A-4147-A177-3AD203B41FA5}">
                      <a16:colId xmlns:a16="http://schemas.microsoft.com/office/drawing/2014/main" val="20798918"/>
                    </a:ext>
                  </a:extLst>
                </a:gridCol>
                <a:gridCol w="1408583">
                  <a:extLst>
                    <a:ext uri="{9D8B030D-6E8A-4147-A177-3AD203B41FA5}">
                      <a16:colId xmlns:a16="http://schemas.microsoft.com/office/drawing/2014/main" val="2475831453"/>
                    </a:ext>
                  </a:extLst>
                </a:gridCol>
              </a:tblGrid>
              <a:tr h="0">
                <a:tc>
                  <a:txBody>
                    <a:bodyPr/>
                    <a:lstStyle/>
                    <a:p>
                      <a:pPr algn="just">
                        <a:spcAft>
                          <a:spcPts val="0"/>
                        </a:spcAft>
                      </a:pPr>
                      <a:r>
                        <a:rPr lang="zh-CN" sz="1200" kern="100">
                          <a:effectLst/>
                        </a:rPr>
                        <a:t>字段</a:t>
                      </a:r>
                      <a:r>
                        <a:rPr lang="en-US" sz="1200" kern="100">
                          <a:effectLst/>
                        </a:rPr>
                        <a:t>          </a:t>
                      </a:r>
                      <a:r>
                        <a:rPr lang="zh-CN" sz="1200" kern="10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    </a:t>
                      </a:r>
                      <a:r>
                        <a:rPr lang="zh-CN" sz="1200" kern="100">
                          <a:effectLst/>
                        </a:rPr>
                        <a:t>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 </a:t>
                      </a:r>
                      <a:r>
                        <a:rPr lang="zh-CN" sz="1200" kern="100">
                          <a:effectLst/>
                        </a:rPr>
                        <a:t>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    </a:t>
                      </a:r>
                      <a:r>
                        <a:rPr lang="zh-CN" sz="1200" kern="100">
                          <a:effectLst/>
                        </a:rPr>
                        <a:t>处理说明</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17551398"/>
                  </a:ext>
                </a:extLst>
              </a:tr>
              <a:tr h="220869">
                <a:tc>
                  <a:txBody>
                    <a:bodyPr/>
                    <a:lstStyle/>
                    <a:p>
                      <a:pPr algn="just">
                        <a:spcAft>
                          <a:spcPts val="0"/>
                        </a:spcAft>
                      </a:pPr>
                      <a:r>
                        <a:rPr lang="zh-CN" sz="1200" kern="100">
                          <a:effectLst/>
                        </a:rPr>
                        <a:t>文章</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err="1">
                          <a:effectLst/>
                        </a:rPr>
                        <a:t>ArticleID</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BIGINT</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个人资料序号</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09858280"/>
                  </a:ext>
                </a:extLst>
              </a:tr>
              <a:tr h="220869">
                <a:tc>
                  <a:txBody>
                    <a:bodyPr/>
                    <a:lstStyle/>
                    <a:p>
                      <a:pPr algn="just">
                        <a:spcAft>
                          <a:spcPts val="0"/>
                        </a:spcAft>
                      </a:pPr>
                      <a:r>
                        <a:rPr lang="zh-CN" sz="1200" kern="100" dirty="0">
                          <a:effectLst/>
                        </a:rPr>
                        <a:t>用户名</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err="1">
                          <a:effectLst/>
                        </a:rPr>
                        <a:t>UserName</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VARCHAR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32</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外键</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22097525"/>
                  </a:ext>
                </a:extLst>
              </a:tr>
              <a:tr h="220869">
                <a:tc>
                  <a:txBody>
                    <a:bodyPr/>
                    <a:lstStyle/>
                    <a:p>
                      <a:pPr algn="just">
                        <a:spcAft>
                          <a:spcPts val="0"/>
                        </a:spcAft>
                      </a:pPr>
                      <a:r>
                        <a:rPr lang="zh-CN" sz="1200" kern="100">
                          <a:effectLst/>
                        </a:rPr>
                        <a:t>文章内容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Content</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TEXT</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昵称</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78196291"/>
                  </a:ext>
                </a:extLst>
              </a:tr>
              <a:tr h="441738">
                <a:tc>
                  <a:txBody>
                    <a:bodyPr/>
                    <a:lstStyle/>
                    <a:p>
                      <a:pPr algn="just">
                        <a:spcAft>
                          <a:spcPts val="0"/>
                        </a:spcAft>
                      </a:pPr>
                      <a:r>
                        <a:rPr lang="zh-CN" sz="1200" kern="100">
                          <a:effectLst/>
                        </a:rPr>
                        <a:t>包含的图片</a:t>
                      </a:r>
                      <a:r>
                        <a:rPr lang="en-US" sz="120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dirty="0" err="1">
                          <a:effectLst/>
                          <a:hlinkClick r:id="rId3">
                            <a:extLst>
                              <a:ext uri="{A12FA001-AC4F-418D-AE19-62706E023703}">
                                <ahyp:hlinkClr xmlns:ahyp="http://schemas.microsoft.com/office/drawing/2018/hyperlinkcolor" val="tx"/>
                              </a:ext>
                            </a:extLst>
                          </a:hlinkClick>
                        </a:rPr>
                        <a:t>ImageDir</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VARCHAR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256</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真实姓名</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47552865"/>
                  </a:ext>
                </a:extLst>
              </a:tr>
              <a:tr h="441738">
                <a:tc>
                  <a:txBody>
                    <a:bodyPr/>
                    <a:lstStyle/>
                    <a:p>
                      <a:pPr algn="just">
                        <a:spcAft>
                          <a:spcPts val="0"/>
                        </a:spcAft>
                      </a:pPr>
                      <a:r>
                        <a:rPr lang="zh-CN" sz="1200" kern="100">
                          <a:effectLst/>
                        </a:rPr>
                        <a:t>水印类型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err="1">
                          <a:effectLst/>
                        </a:rPr>
                        <a:t>WaterMark</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INTEGER</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系统预置的水印类型</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19740589"/>
                  </a:ext>
                </a:extLst>
              </a:tr>
              <a:tr h="883476">
                <a:tc>
                  <a:txBody>
                    <a:bodyPr/>
                    <a:lstStyle/>
                    <a:p>
                      <a:pPr algn="just">
                        <a:spcAft>
                          <a:spcPts val="0"/>
                        </a:spcAft>
                      </a:pPr>
                      <a:r>
                        <a:rPr lang="zh-CN" sz="1200" kern="100" dirty="0">
                          <a:effectLst/>
                        </a:rPr>
                        <a:t>文章状态</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a:effectLst/>
                          <a:hlinkClick r:id="rId4">
                            <a:extLst>
                              <a:ext uri="{A12FA001-AC4F-418D-AE19-62706E023703}">
                                <ahyp:hlinkClr xmlns:ahyp="http://schemas.microsoft.com/office/drawing/2018/hyperlinkcolor" val="tx"/>
                              </a:ext>
                            </a:extLst>
                          </a:hlinkClick>
                        </a:rPr>
                        <a:t>Status</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INTEGER</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文章状态，包含草稿，待审核，一级到三级审核完毕，发布。</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87462264"/>
                  </a:ext>
                </a:extLst>
              </a:tr>
              <a:tr h="220869">
                <a:tc>
                  <a:txBody>
                    <a:bodyPr/>
                    <a:lstStyle/>
                    <a:p>
                      <a:pPr algn="just">
                        <a:spcAft>
                          <a:spcPts val="0"/>
                        </a:spcAft>
                      </a:pPr>
                      <a:r>
                        <a:rPr lang="zh-CN" sz="1200" kern="100">
                          <a:effectLst/>
                        </a:rPr>
                        <a:t>编辑日期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a:effectLst/>
                          <a:hlinkClick r:id="rId5">
                            <a:extLst>
                              <a:ext uri="{A12FA001-AC4F-418D-AE19-62706E023703}">
                                <ahyp:hlinkClr xmlns:ahyp="http://schemas.microsoft.com/office/drawing/2018/hyperlinkcolor" val="tx"/>
                              </a:ext>
                            </a:extLst>
                          </a:hlinkClick>
                        </a:rPr>
                        <a:t>Date</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DATETIME</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20</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编辑日期</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54722026"/>
                  </a:ext>
                </a:extLst>
              </a:tr>
              <a:tr h="441738">
                <a:tc>
                  <a:txBody>
                    <a:bodyPr/>
                    <a:lstStyle/>
                    <a:p>
                      <a:pPr algn="just">
                        <a:spcAft>
                          <a:spcPts val="0"/>
                        </a:spcAft>
                      </a:pPr>
                      <a:r>
                        <a:rPr lang="zh-CN" sz="1200" kern="100">
                          <a:effectLst/>
                        </a:rPr>
                        <a:t>一级审批员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a:effectLst/>
                          <a:hlinkClick r:id="rId6">
                            <a:extLst>
                              <a:ext uri="{A12FA001-AC4F-418D-AE19-62706E023703}">
                                <ahyp:hlinkClr xmlns:ahyp="http://schemas.microsoft.com/office/drawing/2018/hyperlinkcolor" val="tx"/>
                              </a:ext>
                            </a:extLst>
                          </a:hlinkClick>
                        </a:rPr>
                        <a:t>FirstAuditor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VARCHAR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32</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一级审批员</a:t>
                      </a:r>
                      <a:r>
                        <a:rPr lang="en-US" sz="1200" kern="100" dirty="0" err="1">
                          <a:effectLst/>
                        </a:rPr>
                        <a:t>UserName</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3636573"/>
                  </a:ext>
                </a:extLst>
              </a:tr>
              <a:tr h="441738">
                <a:tc>
                  <a:txBody>
                    <a:bodyPr/>
                    <a:lstStyle/>
                    <a:p>
                      <a:pPr algn="just">
                        <a:spcAft>
                          <a:spcPts val="0"/>
                        </a:spcAft>
                      </a:pPr>
                      <a:r>
                        <a:rPr lang="zh-CN" sz="1200" kern="100">
                          <a:effectLst/>
                        </a:rPr>
                        <a:t>二级审批员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a:effectLst/>
                          <a:hlinkClick r:id="rId7">
                            <a:extLst>
                              <a:ext uri="{A12FA001-AC4F-418D-AE19-62706E023703}">
                                <ahyp:hlinkClr xmlns:ahyp="http://schemas.microsoft.com/office/drawing/2018/hyperlinkcolor" val="tx"/>
                              </a:ext>
                            </a:extLst>
                          </a:hlinkClick>
                        </a:rPr>
                        <a:t>SecondAuditor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VARCHAR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32</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二级审批员</a:t>
                      </a:r>
                      <a:r>
                        <a:rPr lang="en-US" sz="1200" kern="100" dirty="0" err="1">
                          <a:effectLst/>
                        </a:rPr>
                        <a:t>UserName</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7730673"/>
                  </a:ext>
                </a:extLst>
              </a:tr>
              <a:tr h="441738">
                <a:tc>
                  <a:txBody>
                    <a:bodyPr/>
                    <a:lstStyle/>
                    <a:p>
                      <a:pPr algn="just">
                        <a:spcAft>
                          <a:spcPts val="0"/>
                        </a:spcAft>
                      </a:pPr>
                      <a:r>
                        <a:rPr lang="zh-CN" sz="1200" kern="100">
                          <a:effectLst/>
                        </a:rPr>
                        <a:t>三级审批员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u="sng" kern="100">
                          <a:effectLst/>
                          <a:hlinkClick r:id="rId8">
                            <a:extLst>
                              <a:ext uri="{A12FA001-AC4F-418D-AE19-62706E023703}">
                                <ahyp:hlinkClr xmlns:ahyp="http://schemas.microsoft.com/office/drawing/2018/hyperlinkcolor" val="tx"/>
                              </a:ext>
                            </a:extLst>
                          </a:hlinkClick>
                        </a:rPr>
                        <a:t>ThirdAuditor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VARCHAR</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32</a:t>
                      </a:r>
                      <a:endParaRPr lang="zh-CN" sz="1050" kern="100">
                        <a:solidFill>
                          <a:schemeClr val="bg1"/>
                        </a:solidFill>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三级审批员</a:t>
                      </a:r>
                      <a:r>
                        <a:rPr lang="en-US" sz="1200" kern="100" dirty="0" err="1">
                          <a:effectLst/>
                        </a:rPr>
                        <a:t>UserName</a:t>
                      </a:r>
                      <a:endParaRPr lang="zh-CN" sz="105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84299385"/>
                  </a:ext>
                </a:extLst>
              </a:tr>
            </a:tbl>
          </a:graphicData>
        </a:graphic>
      </p:graphicFrame>
    </p:spTree>
    <p:extLst>
      <p:ext uri="{BB962C8B-B14F-4D97-AF65-F5344CB8AC3E}">
        <p14:creationId xmlns:p14="http://schemas.microsoft.com/office/powerpoint/2010/main" val="445137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B2C73-5EE7-8C41-BA27-9D707DC0B3FD}"/>
              </a:ext>
            </a:extLst>
          </p:cNvPr>
          <p:cNvSpPr>
            <a:spLocks noGrp="1"/>
          </p:cNvSpPr>
          <p:nvPr>
            <p:ph type="title"/>
          </p:nvPr>
        </p:nvSpPr>
        <p:spPr>
          <a:xfrm>
            <a:off x="1294362" y="955353"/>
            <a:ext cx="9603275" cy="1049235"/>
          </a:xfrm>
        </p:spPr>
        <p:txBody>
          <a:bodyPr/>
          <a:lstStyle/>
          <a:p>
            <a:r>
              <a:rPr lang="zh-CN" altLang="en-US" b="1" dirty="0"/>
              <a:t>参与完成部分接口设计</a:t>
            </a:r>
          </a:p>
        </p:txBody>
      </p:sp>
      <p:graphicFrame>
        <p:nvGraphicFramePr>
          <p:cNvPr id="6" name="表格 5">
            <a:extLst>
              <a:ext uri="{FF2B5EF4-FFF2-40B4-BE49-F238E27FC236}">
                <a16:creationId xmlns:a16="http://schemas.microsoft.com/office/drawing/2014/main" id="{13B296D5-6C90-463B-B6E5-92C89F751F03}"/>
              </a:ext>
            </a:extLst>
          </p:cNvPr>
          <p:cNvGraphicFramePr>
            <a:graphicFrameLocks noGrp="1"/>
          </p:cNvGraphicFramePr>
          <p:nvPr>
            <p:extLst>
              <p:ext uri="{D42A27DB-BD31-4B8C-83A1-F6EECF244321}">
                <p14:modId xmlns:p14="http://schemas.microsoft.com/office/powerpoint/2010/main" val="1828095134"/>
              </p:ext>
            </p:extLst>
          </p:nvPr>
        </p:nvGraphicFramePr>
        <p:xfrm>
          <a:off x="684530" y="2977729"/>
          <a:ext cx="5411470" cy="240030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val="1622867090"/>
                    </a:ext>
                  </a:extLst>
                </a:gridCol>
                <a:gridCol w="1804035">
                  <a:extLst>
                    <a:ext uri="{9D8B030D-6E8A-4147-A177-3AD203B41FA5}">
                      <a16:colId xmlns:a16="http://schemas.microsoft.com/office/drawing/2014/main" val="131366421"/>
                    </a:ext>
                  </a:extLst>
                </a:gridCol>
                <a:gridCol w="1804035">
                  <a:extLst>
                    <a:ext uri="{9D8B030D-6E8A-4147-A177-3AD203B41FA5}">
                      <a16:colId xmlns:a16="http://schemas.microsoft.com/office/drawing/2014/main" val="204296749"/>
                    </a:ext>
                  </a:extLst>
                </a:gridCol>
              </a:tblGrid>
              <a:tr h="0">
                <a:tc gridSpan="3">
                  <a:txBody>
                    <a:bodyPr/>
                    <a:lstStyle/>
                    <a:p>
                      <a:pPr algn="ctr">
                        <a:spcAft>
                          <a:spcPts val="0"/>
                        </a:spcAft>
                      </a:pPr>
                      <a:r>
                        <a:rPr lang="zh-CN" sz="1050" kern="100">
                          <a:effectLst/>
                        </a:rPr>
                        <a:t>接口信息</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0817612"/>
                  </a:ext>
                </a:extLst>
              </a:tr>
              <a:tr h="0">
                <a:tc>
                  <a:txBody>
                    <a:bodyPr/>
                    <a:lstStyle/>
                    <a:p>
                      <a:pPr algn="ctr">
                        <a:spcAft>
                          <a:spcPts val="0"/>
                        </a:spcAft>
                      </a:pPr>
                      <a:r>
                        <a:rPr lang="zh-CN" sz="1050" kern="100" dirty="0">
                          <a:effectLst/>
                        </a:rPr>
                        <a:t>接口名</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zh-CN" sz="1050" kern="100" dirty="0">
                          <a:effectLst/>
                        </a:rPr>
                        <a:t>个人信息设置</a:t>
                      </a:r>
                      <a:r>
                        <a:rPr lang="en-US" sz="1050" kern="100" dirty="0">
                          <a:effectLst/>
                        </a:rPr>
                        <a:t>-</a:t>
                      </a:r>
                      <a:r>
                        <a:rPr lang="zh-CN" sz="1050" kern="100" dirty="0">
                          <a:effectLst/>
                        </a:rPr>
                        <a:t>修改资料</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315209954"/>
                  </a:ext>
                </a:extLst>
              </a:tr>
              <a:tr h="0">
                <a:tc>
                  <a:txBody>
                    <a:bodyPr/>
                    <a:lstStyle/>
                    <a:p>
                      <a:pPr algn="ctr">
                        <a:spcAft>
                          <a:spcPts val="0"/>
                        </a:spcAft>
                      </a:pPr>
                      <a:r>
                        <a:rPr lang="zh-CN" sz="1050" kern="100">
                          <a:effectLst/>
                        </a:rPr>
                        <a:t>描述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zh-CN" sz="1050" kern="100" dirty="0">
                          <a:effectLst/>
                        </a:rPr>
                        <a:t>修改改用户的个人资料</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920889906"/>
                  </a:ext>
                </a:extLst>
              </a:tr>
              <a:tr h="0">
                <a:tc gridSpan="3">
                  <a:txBody>
                    <a:bodyPr/>
                    <a:lstStyle/>
                    <a:p>
                      <a:pPr algn="ctr">
                        <a:spcAft>
                          <a:spcPts val="0"/>
                        </a:spcAft>
                      </a:pPr>
                      <a:r>
                        <a:rPr lang="zh-CN" sz="1050" kern="100">
                          <a:effectLst/>
                        </a:rPr>
                        <a:t>输入</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80111600"/>
                  </a:ext>
                </a:extLst>
              </a:tr>
              <a:tr h="0">
                <a:tc>
                  <a:txBody>
                    <a:bodyPr/>
                    <a:lstStyle/>
                    <a:p>
                      <a:pPr algn="ctr">
                        <a:spcAft>
                          <a:spcPts val="0"/>
                        </a:spcAft>
                      </a:pPr>
                      <a:r>
                        <a:rPr lang="zh-CN" sz="1050" kern="100">
                          <a:effectLst/>
                        </a:rPr>
                        <a:t>用户昵称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用户设置的昵称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4511826"/>
                  </a:ext>
                </a:extLst>
              </a:tr>
              <a:tr h="0">
                <a:tc>
                  <a:txBody>
                    <a:bodyPr/>
                    <a:lstStyle/>
                    <a:p>
                      <a:pPr algn="ctr">
                        <a:spcAft>
                          <a:spcPts val="0"/>
                        </a:spcAft>
                      </a:pPr>
                      <a:r>
                        <a:rPr lang="zh-CN" sz="1050" kern="100">
                          <a:effectLst/>
                        </a:rPr>
                        <a:t>邮箱地址</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用户设置的邮箱地址</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7471098"/>
                  </a:ext>
                </a:extLst>
              </a:tr>
              <a:tr h="0">
                <a:tc>
                  <a:txBody>
                    <a:bodyPr/>
                    <a:lstStyle/>
                    <a:p>
                      <a:pPr algn="ctr">
                        <a:spcAft>
                          <a:spcPts val="0"/>
                        </a:spcAft>
                      </a:pPr>
                      <a:r>
                        <a:rPr lang="zh-CN" sz="1050" kern="100">
                          <a:effectLst/>
                        </a:rPr>
                        <a:t>手机号</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用户设置的手机号</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15683132"/>
                  </a:ext>
                </a:extLst>
              </a:tr>
              <a:tr h="0">
                <a:tc>
                  <a:txBody>
                    <a:bodyPr/>
                    <a:lstStyle/>
                    <a:p>
                      <a:pPr algn="ctr">
                        <a:spcAft>
                          <a:spcPts val="0"/>
                        </a:spcAft>
                      </a:pPr>
                      <a:r>
                        <a:rPr lang="zh-CN" sz="1050" kern="100">
                          <a:effectLst/>
                        </a:rPr>
                        <a:t>密码</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Md5</a:t>
                      </a:r>
                      <a:r>
                        <a:rPr lang="zh-CN" sz="1050" kern="100">
                          <a:effectLst/>
                        </a:rPr>
                        <a:t>处理后的密码</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28687761"/>
                  </a:ext>
                </a:extLst>
              </a:tr>
              <a:tr h="0">
                <a:tc>
                  <a:txBody>
                    <a:bodyPr/>
                    <a:lstStyle/>
                    <a:p>
                      <a:pPr algn="ctr">
                        <a:spcAft>
                          <a:spcPts val="0"/>
                        </a:spcAft>
                      </a:pPr>
                      <a:r>
                        <a:rPr lang="zh-CN" sz="1050" kern="100">
                          <a:effectLst/>
                        </a:rPr>
                        <a:t>真实姓名</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用户的真实姓名</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6466762"/>
                  </a:ext>
                </a:extLst>
              </a:tr>
              <a:tr h="0">
                <a:tc>
                  <a:txBody>
                    <a:bodyPr/>
                    <a:lstStyle/>
                    <a:p>
                      <a:pPr algn="ctr">
                        <a:spcAft>
                          <a:spcPts val="0"/>
                        </a:spcAft>
                      </a:pPr>
                      <a:r>
                        <a:rPr lang="zh-CN" sz="1050" kern="100">
                          <a:effectLst/>
                        </a:rPr>
                        <a:t>省</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用户所在省份</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6844319"/>
                  </a:ext>
                </a:extLst>
              </a:tr>
              <a:tr h="0">
                <a:tc>
                  <a:txBody>
                    <a:bodyPr/>
                    <a:lstStyle/>
                    <a:p>
                      <a:pPr algn="ctr">
                        <a:spcAft>
                          <a:spcPts val="0"/>
                        </a:spcAft>
                      </a:pPr>
                      <a:r>
                        <a:rPr lang="zh-CN" sz="1050" kern="100">
                          <a:effectLst/>
                        </a:rPr>
                        <a:t>市</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用户所在市</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9056243"/>
                  </a:ext>
                </a:extLst>
              </a:tr>
              <a:tr h="0">
                <a:tc gridSpan="3">
                  <a:txBody>
                    <a:bodyPr/>
                    <a:lstStyle/>
                    <a:p>
                      <a:pPr algn="ctr">
                        <a:spcAft>
                          <a:spcPts val="0"/>
                        </a:spcAft>
                      </a:pPr>
                      <a:r>
                        <a:rPr lang="zh-CN" sz="1050" kern="100">
                          <a:effectLst/>
                        </a:rPr>
                        <a:t>输出</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26633863"/>
                  </a:ext>
                </a:extLst>
              </a:tr>
              <a:tr h="0">
                <a:tc>
                  <a:txBody>
                    <a:bodyPr/>
                    <a:lstStyle/>
                    <a:p>
                      <a:pPr algn="ctr">
                        <a:spcAft>
                          <a:spcPts val="0"/>
                        </a:spcAft>
                      </a:pPr>
                      <a:r>
                        <a:rPr lang="zh-CN" sz="1050" kern="100">
                          <a:effectLst/>
                        </a:rPr>
                        <a:t>修改个人资料成功</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dirty="0">
                          <a:effectLst/>
                        </a:rPr>
                        <a:t>Html</a:t>
                      </a:r>
                      <a:r>
                        <a:rPr lang="zh-CN" sz="1050" kern="100" dirty="0">
                          <a:effectLst/>
                        </a:rPr>
                        <a:t>语句</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dirty="0">
                          <a:effectLst/>
                        </a:rPr>
                        <a:t>构建该网页的</a:t>
                      </a:r>
                      <a:r>
                        <a:rPr lang="en-US" sz="1050" kern="100" dirty="0">
                          <a:effectLst/>
                        </a:rPr>
                        <a:t>html</a:t>
                      </a:r>
                      <a:r>
                        <a:rPr lang="zh-CN" sz="1050" kern="100" dirty="0">
                          <a:effectLst/>
                        </a:rPr>
                        <a:t>语句</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4946749"/>
                  </a:ext>
                </a:extLst>
              </a:tr>
              <a:tr h="54359">
                <a:tc gridSpan="3">
                  <a:txBody>
                    <a:bodyPr/>
                    <a:lstStyle/>
                    <a:p>
                      <a:pPr algn="ctr">
                        <a:spcAft>
                          <a:spcPts val="0"/>
                        </a:spcAft>
                      </a:pPr>
                      <a:r>
                        <a:rPr lang="zh-CN" sz="1050" kern="100" dirty="0">
                          <a:effectLst/>
                        </a:rPr>
                        <a:t>调用应用层接口</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03140075"/>
                  </a:ext>
                </a:extLst>
              </a:tr>
              <a:tr h="0">
                <a:tc gridSpan="3">
                  <a:txBody>
                    <a:bodyPr/>
                    <a:lstStyle/>
                    <a:p>
                      <a:pPr algn="ctr">
                        <a:spcAft>
                          <a:spcPts val="0"/>
                        </a:spcAft>
                      </a:pPr>
                      <a:r>
                        <a:rPr lang="zh-CN" sz="1050" kern="100" dirty="0">
                          <a:effectLst/>
                        </a:rPr>
                        <a:t>用户信息管理</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80245257"/>
                  </a:ext>
                </a:extLst>
              </a:tr>
            </a:tbl>
          </a:graphicData>
        </a:graphic>
      </p:graphicFrame>
      <p:graphicFrame>
        <p:nvGraphicFramePr>
          <p:cNvPr id="7" name="表格 6">
            <a:extLst>
              <a:ext uri="{FF2B5EF4-FFF2-40B4-BE49-F238E27FC236}">
                <a16:creationId xmlns:a16="http://schemas.microsoft.com/office/drawing/2014/main" id="{6411C712-3CA2-40B7-82DA-7D83C3F3CB6D}"/>
              </a:ext>
            </a:extLst>
          </p:cNvPr>
          <p:cNvGraphicFramePr>
            <a:graphicFrameLocks noGrp="1"/>
          </p:cNvGraphicFramePr>
          <p:nvPr>
            <p:extLst>
              <p:ext uri="{D42A27DB-BD31-4B8C-83A1-F6EECF244321}">
                <p14:modId xmlns:p14="http://schemas.microsoft.com/office/powerpoint/2010/main" val="2351179199"/>
              </p:ext>
            </p:extLst>
          </p:nvPr>
        </p:nvGraphicFramePr>
        <p:xfrm>
          <a:off x="6503439" y="2946483"/>
          <a:ext cx="5411470" cy="1760220"/>
        </p:xfrm>
        <a:graphic>
          <a:graphicData uri="http://schemas.openxmlformats.org/drawingml/2006/table">
            <a:tbl>
              <a:tblPr firstRow="1" firstCol="1" bandRow="1">
                <a:tableStyleId>{5C22544A-7EE6-4342-B048-85BDC9FD1C3A}</a:tableStyleId>
              </a:tblPr>
              <a:tblGrid>
                <a:gridCol w="1803400">
                  <a:extLst>
                    <a:ext uri="{9D8B030D-6E8A-4147-A177-3AD203B41FA5}">
                      <a16:colId xmlns:a16="http://schemas.microsoft.com/office/drawing/2014/main" val="3243557737"/>
                    </a:ext>
                  </a:extLst>
                </a:gridCol>
                <a:gridCol w="1804035">
                  <a:extLst>
                    <a:ext uri="{9D8B030D-6E8A-4147-A177-3AD203B41FA5}">
                      <a16:colId xmlns:a16="http://schemas.microsoft.com/office/drawing/2014/main" val="3234239420"/>
                    </a:ext>
                  </a:extLst>
                </a:gridCol>
                <a:gridCol w="1804035">
                  <a:extLst>
                    <a:ext uri="{9D8B030D-6E8A-4147-A177-3AD203B41FA5}">
                      <a16:colId xmlns:a16="http://schemas.microsoft.com/office/drawing/2014/main" val="3224697857"/>
                    </a:ext>
                  </a:extLst>
                </a:gridCol>
              </a:tblGrid>
              <a:tr h="0">
                <a:tc gridSpan="3">
                  <a:txBody>
                    <a:bodyPr/>
                    <a:lstStyle/>
                    <a:p>
                      <a:pPr algn="ctr">
                        <a:spcAft>
                          <a:spcPts val="0"/>
                        </a:spcAft>
                      </a:pPr>
                      <a:r>
                        <a:rPr lang="zh-CN" sz="1050" kern="100">
                          <a:effectLst/>
                        </a:rPr>
                        <a:t>接口信息</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7642176"/>
                  </a:ext>
                </a:extLst>
              </a:tr>
              <a:tr h="0">
                <a:tc>
                  <a:txBody>
                    <a:bodyPr/>
                    <a:lstStyle/>
                    <a:p>
                      <a:pPr algn="ctr">
                        <a:spcAft>
                          <a:spcPts val="0"/>
                        </a:spcAft>
                      </a:pPr>
                      <a:r>
                        <a:rPr lang="zh-CN" sz="1050" kern="100">
                          <a:effectLst/>
                        </a:rPr>
                        <a:t>接口名</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zh-CN" sz="1050" kern="100">
                          <a:effectLst/>
                        </a:rPr>
                        <a:t>媒体账号管理</a:t>
                      </a:r>
                      <a:r>
                        <a:rPr lang="en-US" sz="1050" kern="100">
                          <a:effectLst/>
                        </a:rPr>
                        <a:t>-</a:t>
                      </a:r>
                      <a:r>
                        <a:rPr lang="zh-CN" sz="1050" kern="100">
                          <a:effectLst/>
                        </a:rPr>
                        <a:t>媒体查询</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830498519"/>
                  </a:ext>
                </a:extLst>
              </a:tr>
              <a:tr h="0">
                <a:tc>
                  <a:txBody>
                    <a:bodyPr/>
                    <a:lstStyle/>
                    <a:p>
                      <a:pPr algn="ctr">
                        <a:spcAft>
                          <a:spcPts val="0"/>
                        </a:spcAft>
                      </a:pPr>
                      <a:r>
                        <a:rPr lang="zh-CN" sz="1050" kern="100">
                          <a:effectLst/>
                        </a:rPr>
                        <a:t>描述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spcAft>
                          <a:spcPts val="0"/>
                        </a:spcAft>
                      </a:pPr>
                      <a:r>
                        <a:rPr lang="zh-CN" sz="1050" kern="100">
                          <a:effectLst/>
                        </a:rPr>
                        <a:t>查询该用户的媒体账号信息</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804136641"/>
                  </a:ext>
                </a:extLst>
              </a:tr>
              <a:tr h="0">
                <a:tc gridSpan="3">
                  <a:txBody>
                    <a:bodyPr/>
                    <a:lstStyle/>
                    <a:p>
                      <a:pPr algn="ctr">
                        <a:spcAft>
                          <a:spcPts val="0"/>
                        </a:spcAft>
                      </a:pPr>
                      <a:r>
                        <a:rPr lang="zh-CN" sz="1050" kern="100">
                          <a:effectLst/>
                        </a:rPr>
                        <a:t>输入</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4115667"/>
                  </a:ext>
                </a:extLst>
              </a:tr>
              <a:tr h="0">
                <a:tc>
                  <a:txBody>
                    <a:bodyPr/>
                    <a:lstStyle/>
                    <a:p>
                      <a:pPr algn="ctr">
                        <a:spcAft>
                          <a:spcPts val="0"/>
                        </a:spcAft>
                      </a:pPr>
                      <a:r>
                        <a:rPr lang="zh-CN" sz="1050" kern="100">
                          <a:effectLst/>
                        </a:rPr>
                        <a:t>平台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Int</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选择查询的平台</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5596341"/>
                  </a:ext>
                </a:extLst>
              </a:tr>
              <a:tr h="0">
                <a:tc>
                  <a:txBody>
                    <a:bodyPr/>
                    <a:lstStyle/>
                    <a:p>
                      <a:pPr algn="ctr">
                        <a:spcAft>
                          <a:spcPts val="0"/>
                        </a:spcAft>
                      </a:pPr>
                      <a:r>
                        <a:rPr lang="zh-CN" sz="1050" kern="100">
                          <a:effectLst/>
                        </a:rPr>
                        <a:t>状态</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平台账号状态</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0860053"/>
                  </a:ext>
                </a:extLst>
              </a:tr>
              <a:tr h="0">
                <a:tc>
                  <a:txBody>
                    <a:bodyPr/>
                    <a:lstStyle/>
                    <a:p>
                      <a:pPr algn="ctr">
                        <a:spcAft>
                          <a:spcPts val="0"/>
                        </a:spcAft>
                      </a:pPr>
                      <a:r>
                        <a:rPr lang="zh-CN" sz="1050" kern="100">
                          <a:effectLst/>
                        </a:rPr>
                        <a:t>时间</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String</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绑定的的时间区间</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27777783"/>
                  </a:ext>
                </a:extLst>
              </a:tr>
              <a:tr h="0">
                <a:tc gridSpan="3">
                  <a:txBody>
                    <a:bodyPr/>
                    <a:lstStyle/>
                    <a:p>
                      <a:pPr algn="ctr">
                        <a:spcAft>
                          <a:spcPts val="0"/>
                        </a:spcAft>
                      </a:pPr>
                      <a:r>
                        <a:rPr lang="zh-CN" sz="1050" kern="100">
                          <a:effectLst/>
                        </a:rPr>
                        <a:t>输出</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83015326"/>
                  </a:ext>
                </a:extLst>
              </a:tr>
              <a:tr h="0">
                <a:tc>
                  <a:txBody>
                    <a:bodyPr/>
                    <a:lstStyle/>
                    <a:p>
                      <a:pPr algn="ctr">
                        <a:spcAft>
                          <a:spcPts val="0"/>
                        </a:spcAft>
                      </a:pPr>
                      <a:r>
                        <a:rPr lang="zh-CN" sz="1050" kern="100">
                          <a:effectLst/>
                        </a:rPr>
                        <a:t>媒体账号管理</a:t>
                      </a:r>
                      <a:r>
                        <a:rPr lang="en-US" sz="1050" kern="100">
                          <a:effectLst/>
                        </a:rPr>
                        <a:t>-</a:t>
                      </a:r>
                      <a:r>
                        <a:rPr lang="zh-CN" sz="1050" kern="100">
                          <a:effectLst/>
                        </a:rPr>
                        <a:t>媒体查询网页</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100">
                          <a:effectLst/>
                        </a:rPr>
                        <a:t>Html</a:t>
                      </a:r>
                      <a:r>
                        <a:rPr lang="zh-CN" sz="1050" kern="100">
                          <a:effectLst/>
                        </a:rPr>
                        <a:t>语句</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100">
                          <a:effectLst/>
                        </a:rPr>
                        <a:t>构建该网页的</a:t>
                      </a:r>
                      <a:r>
                        <a:rPr lang="en-US" sz="1050" kern="100">
                          <a:effectLst/>
                        </a:rPr>
                        <a:t>html</a:t>
                      </a:r>
                      <a:r>
                        <a:rPr lang="zh-CN" sz="1050" kern="100">
                          <a:effectLst/>
                        </a:rPr>
                        <a:t>语句</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220577"/>
                  </a:ext>
                </a:extLst>
              </a:tr>
              <a:tr h="0">
                <a:tc gridSpan="3">
                  <a:txBody>
                    <a:bodyPr/>
                    <a:lstStyle/>
                    <a:p>
                      <a:pPr algn="ctr">
                        <a:spcAft>
                          <a:spcPts val="0"/>
                        </a:spcAft>
                      </a:pPr>
                      <a:r>
                        <a:rPr lang="zh-CN" sz="1050" kern="100">
                          <a:effectLst/>
                        </a:rPr>
                        <a:t>调用应用层接口</a:t>
                      </a:r>
                      <a:endParaRPr lang="zh-CN" sz="1050" kern="10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12810539"/>
                  </a:ext>
                </a:extLst>
              </a:tr>
              <a:tr h="0">
                <a:tc gridSpan="3">
                  <a:txBody>
                    <a:bodyPr/>
                    <a:lstStyle/>
                    <a:p>
                      <a:pPr algn="ctr">
                        <a:spcAft>
                          <a:spcPts val="0"/>
                        </a:spcAft>
                      </a:pPr>
                      <a:r>
                        <a:rPr lang="zh-CN" sz="1050" kern="100" dirty="0">
                          <a:effectLst/>
                        </a:rPr>
                        <a:t>用户信息管理</a:t>
                      </a:r>
                      <a:endParaRPr lang="zh-CN" sz="105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44253323"/>
                  </a:ext>
                </a:extLst>
              </a:tr>
            </a:tbl>
          </a:graphicData>
        </a:graphic>
      </p:graphicFrame>
    </p:spTree>
    <p:extLst>
      <p:ext uri="{BB962C8B-B14F-4D97-AF65-F5344CB8AC3E}">
        <p14:creationId xmlns:p14="http://schemas.microsoft.com/office/powerpoint/2010/main" val="3400176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10017-D2AF-6046-85EE-802733BFEB24}"/>
              </a:ext>
            </a:extLst>
          </p:cNvPr>
          <p:cNvSpPr>
            <a:spLocks noGrp="1"/>
          </p:cNvSpPr>
          <p:nvPr>
            <p:ph type="title"/>
          </p:nvPr>
        </p:nvSpPr>
        <p:spPr/>
        <p:txBody>
          <a:bodyPr/>
          <a:lstStyle/>
          <a:p>
            <a:r>
              <a:rPr lang="zh-CN" altLang="en-US" b="1" dirty="0"/>
              <a:t>博客平台的搭建以及文章编辑</a:t>
            </a:r>
          </a:p>
        </p:txBody>
      </p:sp>
      <p:pic>
        <p:nvPicPr>
          <p:cNvPr id="7" name="图片 6">
            <a:extLst>
              <a:ext uri="{FF2B5EF4-FFF2-40B4-BE49-F238E27FC236}">
                <a16:creationId xmlns:a16="http://schemas.microsoft.com/office/drawing/2014/main" id="{6D78719E-9104-40BC-A188-177D6237D63D}"/>
              </a:ext>
            </a:extLst>
          </p:cNvPr>
          <p:cNvPicPr>
            <a:picLocks noChangeAspect="1"/>
          </p:cNvPicPr>
          <p:nvPr/>
        </p:nvPicPr>
        <p:blipFill>
          <a:blip r:embed="rId2"/>
          <a:stretch>
            <a:fillRect/>
          </a:stretch>
        </p:blipFill>
        <p:spPr>
          <a:xfrm>
            <a:off x="1451579" y="1853754"/>
            <a:ext cx="6047949" cy="4179438"/>
          </a:xfrm>
          <a:prstGeom prst="rect">
            <a:avLst/>
          </a:prstGeom>
        </p:spPr>
      </p:pic>
      <p:sp>
        <p:nvSpPr>
          <p:cNvPr id="8" name="矩形 7">
            <a:extLst>
              <a:ext uri="{FF2B5EF4-FFF2-40B4-BE49-F238E27FC236}">
                <a16:creationId xmlns:a16="http://schemas.microsoft.com/office/drawing/2014/main" id="{4C817F2B-ECB8-4504-9A3A-CFDF873A50C3}"/>
              </a:ext>
            </a:extLst>
          </p:cNvPr>
          <p:cNvSpPr/>
          <p:nvPr/>
        </p:nvSpPr>
        <p:spPr>
          <a:xfrm>
            <a:off x="7971959" y="3758807"/>
            <a:ext cx="2804294" cy="369332"/>
          </a:xfrm>
          <a:prstGeom prst="rect">
            <a:avLst/>
          </a:prstGeom>
        </p:spPr>
        <p:txBody>
          <a:bodyPr wrap="none">
            <a:spAutoFit/>
          </a:bodyPr>
          <a:lstStyle/>
          <a:p>
            <a:r>
              <a:rPr lang="zh-CN" altLang="en-US" dirty="0"/>
              <a:t>https://homo.ugorange.com/</a:t>
            </a:r>
          </a:p>
        </p:txBody>
      </p:sp>
    </p:spTree>
    <p:extLst>
      <p:ext uri="{BB962C8B-B14F-4D97-AF65-F5344CB8AC3E}">
        <p14:creationId xmlns:p14="http://schemas.microsoft.com/office/powerpoint/2010/main" val="1618971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81F95-74C1-DE44-9867-B8D722F316CD}"/>
              </a:ext>
            </a:extLst>
          </p:cNvPr>
          <p:cNvSpPr>
            <a:spLocks noGrp="1"/>
          </p:cNvSpPr>
          <p:nvPr>
            <p:ph type="title"/>
          </p:nvPr>
        </p:nvSpPr>
        <p:spPr/>
        <p:txBody>
          <a:bodyPr/>
          <a:lstStyle/>
          <a:p>
            <a:r>
              <a:rPr lang="en-US" altLang="zh-CN" b="1" dirty="0"/>
              <a:t>Git</a:t>
            </a:r>
            <a:r>
              <a:rPr lang="zh-CN" altLang="en-US" b="1" dirty="0"/>
              <a:t>平台的维护</a:t>
            </a:r>
          </a:p>
        </p:txBody>
      </p:sp>
      <p:pic>
        <p:nvPicPr>
          <p:cNvPr id="5" name="图片 4">
            <a:extLst>
              <a:ext uri="{FF2B5EF4-FFF2-40B4-BE49-F238E27FC236}">
                <a16:creationId xmlns:a16="http://schemas.microsoft.com/office/drawing/2014/main" id="{4CE7CCF2-7D76-49BE-BE03-DEC7477C129A}"/>
              </a:ext>
            </a:extLst>
          </p:cNvPr>
          <p:cNvPicPr>
            <a:picLocks noChangeAspect="1"/>
          </p:cNvPicPr>
          <p:nvPr/>
        </p:nvPicPr>
        <p:blipFill>
          <a:blip r:embed="rId2"/>
          <a:stretch>
            <a:fillRect/>
          </a:stretch>
        </p:blipFill>
        <p:spPr>
          <a:xfrm>
            <a:off x="3150523" y="2269535"/>
            <a:ext cx="6265949" cy="3414614"/>
          </a:xfrm>
          <a:prstGeom prst="rect">
            <a:avLst/>
          </a:prstGeom>
        </p:spPr>
      </p:pic>
      <p:sp>
        <p:nvSpPr>
          <p:cNvPr id="6" name="矩形 5">
            <a:extLst>
              <a:ext uri="{FF2B5EF4-FFF2-40B4-BE49-F238E27FC236}">
                <a16:creationId xmlns:a16="http://schemas.microsoft.com/office/drawing/2014/main" id="{918E6600-CDFB-4DA7-B26F-B946F3F2C6A0}"/>
              </a:ext>
            </a:extLst>
          </p:cNvPr>
          <p:cNvSpPr/>
          <p:nvPr/>
        </p:nvSpPr>
        <p:spPr>
          <a:xfrm>
            <a:off x="4129111" y="5684149"/>
            <a:ext cx="3534301" cy="369332"/>
          </a:xfrm>
          <a:prstGeom prst="rect">
            <a:avLst/>
          </a:prstGeom>
        </p:spPr>
        <p:txBody>
          <a:bodyPr wrap="none">
            <a:spAutoFit/>
          </a:bodyPr>
          <a:lstStyle/>
          <a:p>
            <a:r>
              <a:rPr lang="zh-CN" altLang="en-US" dirty="0"/>
              <a:t>https://github.com/SelfMediaWriting</a:t>
            </a:r>
          </a:p>
        </p:txBody>
      </p:sp>
    </p:spTree>
    <p:extLst>
      <p:ext uri="{BB962C8B-B14F-4D97-AF65-F5344CB8AC3E}">
        <p14:creationId xmlns:p14="http://schemas.microsoft.com/office/powerpoint/2010/main" val="35457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9D8B-9A28-284B-BED2-A90651A6CC27}"/>
              </a:ext>
            </a:extLst>
          </p:cNvPr>
          <p:cNvSpPr>
            <a:spLocks noGrp="1"/>
          </p:cNvSpPr>
          <p:nvPr>
            <p:ph type="title"/>
          </p:nvPr>
        </p:nvSpPr>
        <p:spPr/>
        <p:txBody>
          <a:bodyPr/>
          <a:lstStyle/>
          <a:p>
            <a:r>
              <a:rPr kumimoji="1" lang="zh-CN" altLang="en-US" dirty="0"/>
              <a:t>系统层次设计</a:t>
            </a:r>
          </a:p>
        </p:txBody>
      </p:sp>
      <p:sp>
        <p:nvSpPr>
          <p:cNvPr id="3" name="内容占位符 2">
            <a:extLst>
              <a:ext uri="{FF2B5EF4-FFF2-40B4-BE49-F238E27FC236}">
                <a16:creationId xmlns:a16="http://schemas.microsoft.com/office/drawing/2014/main" id="{4C6BBFB3-C45D-1443-95F5-5D90792B511E}"/>
              </a:ext>
            </a:extLst>
          </p:cNvPr>
          <p:cNvSpPr>
            <a:spLocks noGrp="1"/>
          </p:cNvSpPr>
          <p:nvPr>
            <p:ph idx="1"/>
          </p:nvPr>
        </p:nvSpPr>
        <p:spPr>
          <a:xfrm>
            <a:off x="1571160" y="2075427"/>
            <a:ext cx="2654476" cy="3450613"/>
          </a:xfrm>
        </p:spPr>
        <p:txBody>
          <a:bodyPr/>
          <a:lstStyle/>
          <a:p>
            <a:r>
              <a:rPr kumimoji="1" lang="zh-CN" altLang="en-US" dirty="0"/>
              <a:t>新增了存储层的</a:t>
            </a:r>
            <a:r>
              <a:rPr kumimoji="1" lang="zh-CN" altLang="en-US" dirty="0">
                <a:highlight>
                  <a:srgbClr val="FFFF00"/>
                </a:highlight>
              </a:rPr>
              <a:t>团队</a:t>
            </a:r>
            <a:r>
              <a:rPr kumimoji="1" lang="zh-CN" altLang="en-US" dirty="0"/>
              <a:t>信息的数据库服务和应用层的</a:t>
            </a:r>
            <a:r>
              <a:rPr kumimoji="1" lang="zh-CN" altLang="en-US" dirty="0">
                <a:highlight>
                  <a:srgbClr val="FFFF00"/>
                </a:highlight>
              </a:rPr>
              <a:t>简报</a:t>
            </a:r>
            <a:r>
              <a:rPr kumimoji="1" lang="zh-CN" altLang="en-US" dirty="0"/>
              <a:t>信息管理服务</a:t>
            </a:r>
            <a:endParaRPr kumimoji="1" lang="en-US" altLang="zh-CN" dirty="0"/>
          </a:p>
          <a:p>
            <a:endParaRPr kumimoji="1" lang="en-US" altLang="zh-CN" dirty="0"/>
          </a:p>
        </p:txBody>
      </p:sp>
      <p:pic>
        <p:nvPicPr>
          <p:cNvPr id="5" name="图片 4">
            <a:extLst>
              <a:ext uri="{FF2B5EF4-FFF2-40B4-BE49-F238E27FC236}">
                <a16:creationId xmlns:a16="http://schemas.microsoft.com/office/drawing/2014/main" id="{0961B3D5-DFEB-D046-83DB-11DA0FD679E0}"/>
              </a:ext>
            </a:extLst>
          </p:cNvPr>
          <p:cNvPicPr/>
          <p:nvPr/>
        </p:nvPicPr>
        <p:blipFill>
          <a:blip r:embed="rId2"/>
          <a:stretch>
            <a:fillRect/>
          </a:stretch>
        </p:blipFill>
        <p:spPr>
          <a:xfrm>
            <a:off x="4095836" y="1026192"/>
            <a:ext cx="7791364" cy="3623019"/>
          </a:xfrm>
          <a:prstGeom prst="rect">
            <a:avLst/>
          </a:prstGeom>
        </p:spPr>
      </p:pic>
    </p:spTree>
    <p:extLst>
      <p:ext uri="{BB962C8B-B14F-4D97-AF65-F5344CB8AC3E}">
        <p14:creationId xmlns:p14="http://schemas.microsoft.com/office/powerpoint/2010/main" val="3462445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4.iconfinder.com/data/icons/mayssam/512/check-128.png">
            <a:extLst>
              <a:ext uri="{FF2B5EF4-FFF2-40B4-BE49-F238E27FC236}">
                <a16:creationId xmlns:a16="http://schemas.microsoft.com/office/drawing/2014/main" id="{279B1C3D-6430-4B78-955D-86B63D1E4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717" y="205683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dn4.iconfinder.com/data/icons/business-solid-the-capitalism/64/Business_sale_growing_profit-128.png">
            <a:extLst>
              <a:ext uri="{FF2B5EF4-FFF2-40B4-BE49-F238E27FC236}">
                <a16:creationId xmlns:a16="http://schemas.microsoft.com/office/drawing/2014/main" id="{10405D2A-AF24-41C5-8ECE-CA46EEB5F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7075" y="205683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2512A49-69B4-4923-A69A-A343492B98D1}"/>
              </a:ext>
            </a:extLst>
          </p:cNvPr>
          <p:cNvSpPr/>
          <p:nvPr/>
        </p:nvSpPr>
        <p:spPr>
          <a:xfrm>
            <a:off x="2867487" y="930424"/>
            <a:ext cx="1569660" cy="923330"/>
          </a:xfrm>
          <a:prstGeom prst="rect">
            <a:avLst/>
          </a:prstGeom>
          <a:noFill/>
          <a:ln>
            <a:solidFill>
              <a:schemeClr val="accent1"/>
            </a:solidFill>
          </a:ln>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收获</a:t>
            </a:r>
            <a:endParaRPr lang="zh-CN" altLang="en-US" sz="5400" dirty="0">
              <a:solidFill>
                <a:schemeClr val="accent2"/>
              </a:solidFill>
            </a:endParaRPr>
          </a:p>
        </p:txBody>
      </p:sp>
      <p:sp>
        <p:nvSpPr>
          <p:cNvPr id="11" name="矩形 10">
            <a:extLst>
              <a:ext uri="{FF2B5EF4-FFF2-40B4-BE49-F238E27FC236}">
                <a16:creationId xmlns:a16="http://schemas.microsoft.com/office/drawing/2014/main" id="{E4BA88CE-57F1-4CE1-BC74-21625A5F3B44}"/>
              </a:ext>
            </a:extLst>
          </p:cNvPr>
          <p:cNvSpPr/>
          <p:nvPr/>
        </p:nvSpPr>
        <p:spPr>
          <a:xfrm>
            <a:off x="8291744" y="930424"/>
            <a:ext cx="1569660" cy="923330"/>
          </a:xfrm>
          <a:prstGeom prst="rect">
            <a:avLst/>
          </a:prstGeom>
        </p:spPr>
        <p:txBody>
          <a:bodyPr wrap="none">
            <a:spAutoFit/>
          </a:bodyPr>
          <a:lstStyle/>
          <a:p>
            <a:pPr lvl="0" algn="ctr"/>
            <a:r>
              <a:rPr lang="zh-CN" altLang="en-US" sz="5400" b="1" dirty="0">
                <a:ln w="12700" cmpd="sng">
                  <a:noFill/>
                  <a:prstDash val="solid"/>
                </a:ln>
                <a:gradFill>
                  <a:gsLst>
                    <a:gs pos="0">
                      <a:srgbClr val="FFC000"/>
                    </a:gs>
                    <a:gs pos="4000">
                      <a:srgbClr val="FFC000">
                        <a:lumMod val="60000"/>
                        <a:lumOff val="40000"/>
                      </a:srgbClr>
                    </a:gs>
                    <a:gs pos="87000">
                      <a:srgbClr val="FFC000">
                        <a:lumMod val="20000"/>
                        <a:lumOff val="80000"/>
                      </a:srgbClr>
                    </a:gs>
                  </a:gsLst>
                  <a:lin ang="5400000"/>
                </a:gradFill>
              </a:rPr>
              <a:t>不足</a:t>
            </a:r>
          </a:p>
        </p:txBody>
      </p:sp>
      <p:sp>
        <p:nvSpPr>
          <p:cNvPr id="12" name="文本框 11">
            <a:extLst>
              <a:ext uri="{FF2B5EF4-FFF2-40B4-BE49-F238E27FC236}">
                <a16:creationId xmlns:a16="http://schemas.microsoft.com/office/drawing/2014/main" id="{3C2234AF-A54D-4BE3-B645-6D15DCE01CB2}"/>
              </a:ext>
            </a:extLst>
          </p:cNvPr>
          <p:cNvSpPr txBox="1"/>
          <p:nvPr/>
        </p:nvSpPr>
        <p:spPr>
          <a:xfrm>
            <a:off x="2359137" y="3682185"/>
            <a:ext cx="2743200"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学会高效进行团队协作</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提高自己的共同能力</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提高自己对软件工程设计的理解</a:t>
            </a:r>
          </a:p>
        </p:txBody>
      </p:sp>
      <p:sp>
        <p:nvSpPr>
          <p:cNvPr id="13" name="文本框 12">
            <a:extLst>
              <a:ext uri="{FF2B5EF4-FFF2-40B4-BE49-F238E27FC236}">
                <a16:creationId xmlns:a16="http://schemas.microsoft.com/office/drawing/2014/main" id="{77B285B0-4850-4AB9-9C6B-DAA8B7E0F0F6}"/>
              </a:ext>
            </a:extLst>
          </p:cNvPr>
          <p:cNvSpPr txBox="1"/>
          <p:nvPr/>
        </p:nvSpPr>
        <p:spPr>
          <a:xfrm>
            <a:off x="7625075" y="3682185"/>
            <a:ext cx="274320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自己的设计仍然存在很多不足</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软件工程相关知识仍需进一步学习</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需更多软件工程实践提升自己的能力</a:t>
            </a:r>
            <a:endParaRPr lang="en-US" altLang="zh-CN" b="1" dirty="0"/>
          </a:p>
        </p:txBody>
      </p:sp>
    </p:spTree>
    <p:extLst>
      <p:ext uri="{BB962C8B-B14F-4D97-AF65-F5344CB8AC3E}">
        <p14:creationId xmlns:p14="http://schemas.microsoft.com/office/powerpoint/2010/main" val="297602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98A98-2AA2-EF4D-9A14-75A7679C5137}"/>
              </a:ext>
            </a:extLst>
          </p:cNvPr>
          <p:cNvSpPr>
            <a:spLocks noGrp="1"/>
          </p:cNvSpPr>
          <p:nvPr>
            <p:ph type="ctrTitle"/>
          </p:nvPr>
        </p:nvSpPr>
        <p:spPr/>
        <p:txBody>
          <a:bodyPr>
            <a:normAutofit/>
          </a:bodyPr>
          <a:lstStyle/>
          <a:p>
            <a:r>
              <a:rPr lang="zh-CN" altLang="en-US" sz="5400" b="1" dirty="0"/>
              <a:t>谢谢大家！</a:t>
            </a:r>
            <a:endParaRPr kumimoji="1" lang="zh-CN" altLang="en-US" sz="5400" b="1" dirty="0"/>
          </a:p>
        </p:txBody>
      </p:sp>
      <p:sp>
        <p:nvSpPr>
          <p:cNvPr id="3" name="副标题 2">
            <a:extLst>
              <a:ext uri="{FF2B5EF4-FFF2-40B4-BE49-F238E27FC236}">
                <a16:creationId xmlns:a16="http://schemas.microsoft.com/office/drawing/2014/main" id="{70A4508F-ED6B-9849-B5BF-E39E27F9C14A}"/>
              </a:ext>
            </a:extLst>
          </p:cNvPr>
          <p:cNvSpPr>
            <a:spLocks noGrp="1"/>
          </p:cNvSpPr>
          <p:nvPr>
            <p:ph type="subTitle" idx="1"/>
          </p:nvPr>
        </p:nvSpPr>
        <p:spPr/>
        <p:txBody>
          <a:bodyPr/>
          <a:lstStyle/>
          <a:p>
            <a:r>
              <a:rPr kumimoji="1" lang="en-US" altLang="zh-CN" cap="none" dirty="0" err="1"/>
              <a:t>homoOS</a:t>
            </a:r>
            <a:endParaRPr kumimoji="1" lang="en-US" altLang="zh-CN" dirty="0"/>
          </a:p>
        </p:txBody>
      </p:sp>
    </p:spTree>
    <p:extLst>
      <p:ext uri="{BB962C8B-B14F-4D97-AF65-F5344CB8AC3E}">
        <p14:creationId xmlns:p14="http://schemas.microsoft.com/office/powerpoint/2010/main" val="2726116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12690-8BB3-864F-A061-BE1CF731C1D5}"/>
              </a:ext>
            </a:extLst>
          </p:cNvPr>
          <p:cNvSpPr>
            <a:spLocks noGrp="1"/>
          </p:cNvSpPr>
          <p:nvPr>
            <p:ph type="title"/>
          </p:nvPr>
        </p:nvSpPr>
        <p:spPr/>
        <p:txBody>
          <a:bodyPr/>
          <a:lstStyle/>
          <a:p>
            <a:r>
              <a:rPr kumimoji="1" lang="zh-CN" altLang="en-US" dirty="0"/>
              <a:t>数据库结构设计</a:t>
            </a:r>
          </a:p>
        </p:txBody>
      </p:sp>
      <p:sp>
        <p:nvSpPr>
          <p:cNvPr id="4" name="内容占位符 3">
            <a:extLst>
              <a:ext uri="{FF2B5EF4-FFF2-40B4-BE49-F238E27FC236}">
                <a16:creationId xmlns:a16="http://schemas.microsoft.com/office/drawing/2014/main" id="{91C19D47-58B0-D044-9754-BCE6261BA2F7}"/>
              </a:ext>
            </a:extLst>
          </p:cNvPr>
          <p:cNvSpPr>
            <a:spLocks noGrp="1"/>
          </p:cNvSpPr>
          <p:nvPr>
            <p:ph idx="1"/>
          </p:nvPr>
        </p:nvSpPr>
        <p:spPr/>
        <p:txBody>
          <a:bodyPr/>
          <a:lstStyle/>
          <a:p>
            <a:r>
              <a:rPr lang="zh-CN" altLang="en-US" dirty="0"/>
              <a:t>增加了数据库字段说明</a:t>
            </a:r>
          </a:p>
        </p:txBody>
      </p:sp>
      <p:graphicFrame>
        <p:nvGraphicFramePr>
          <p:cNvPr id="5" name="表格 4">
            <a:extLst>
              <a:ext uri="{FF2B5EF4-FFF2-40B4-BE49-F238E27FC236}">
                <a16:creationId xmlns:a16="http://schemas.microsoft.com/office/drawing/2014/main" id="{83783B18-E390-DD43-828B-19139D8BF742}"/>
              </a:ext>
            </a:extLst>
          </p:cNvPr>
          <p:cNvGraphicFramePr>
            <a:graphicFrameLocks noGrp="1"/>
          </p:cNvGraphicFramePr>
          <p:nvPr>
            <p:extLst>
              <p:ext uri="{D42A27DB-BD31-4B8C-83A1-F6EECF244321}">
                <p14:modId xmlns:p14="http://schemas.microsoft.com/office/powerpoint/2010/main" val="223319574"/>
              </p:ext>
            </p:extLst>
          </p:nvPr>
        </p:nvGraphicFramePr>
        <p:xfrm>
          <a:off x="5772484" y="2455842"/>
          <a:ext cx="5595733" cy="2133600"/>
        </p:xfrm>
        <a:graphic>
          <a:graphicData uri="http://schemas.openxmlformats.org/drawingml/2006/table">
            <a:tbl>
              <a:tblPr firstRow="1" firstCol="1" bandRow="1" bandCol="1">
                <a:tableStyleId>{5C22544A-7EE6-4342-B048-85BDC9FD1C3A}</a:tableStyleId>
              </a:tblPr>
              <a:tblGrid>
                <a:gridCol w="1080560">
                  <a:extLst>
                    <a:ext uri="{9D8B030D-6E8A-4147-A177-3AD203B41FA5}">
                      <a16:colId xmlns:a16="http://schemas.microsoft.com/office/drawing/2014/main" val="1046086368"/>
                    </a:ext>
                  </a:extLst>
                </a:gridCol>
                <a:gridCol w="1139190">
                  <a:extLst>
                    <a:ext uri="{9D8B030D-6E8A-4147-A177-3AD203B41FA5}">
                      <a16:colId xmlns:a16="http://schemas.microsoft.com/office/drawing/2014/main" val="2200558437"/>
                    </a:ext>
                  </a:extLst>
                </a:gridCol>
                <a:gridCol w="1512784">
                  <a:extLst>
                    <a:ext uri="{9D8B030D-6E8A-4147-A177-3AD203B41FA5}">
                      <a16:colId xmlns:a16="http://schemas.microsoft.com/office/drawing/2014/main" val="2245087479"/>
                    </a:ext>
                  </a:extLst>
                </a:gridCol>
                <a:gridCol w="501080">
                  <a:extLst>
                    <a:ext uri="{9D8B030D-6E8A-4147-A177-3AD203B41FA5}">
                      <a16:colId xmlns:a16="http://schemas.microsoft.com/office/drawing/2014/main" val="3085912359"/>
                    </a:ext>
                  </a:extLst>
                </a:gridCol>
                <a:gridCol w="1362119">
                  <a:extLst>
                    <a:ext uri="{9D8B030D-6E8A-4147-A177-3AD203B41FA5}">
                      <a16:colId xmlns:a16="http://schemas.microsoft.com/office/drawing/2014/main" val="1912094892"/>
                    </a:ext>
                  </a:extLst>
                </a:gridCol>
              </a:tblGrid>
              <a:tr h="0">
                <a:tc>
                  <a:txBody>
                    <a:bodyPr/>
                    <a:lstStyle/>
                    <a:p>
                      <a:pPr algn="just"/>
                      <a:r>
                        <a:rPr lang="zh-CN" sz="1400" kern="100" dirty="0">
                          <a:effectLst/>
                        </a:rPr>
                        <a:t>字段</a:t>
                      </a:r>
                      <a:r>
                        <a:rPr lang="en-US" sz="1400" kern="100" dirty="0">
                          <a:effectLst/>
                        </a:rPr>
                        <a:t>          </a:t>
                      </a:r>
                      <a:r>
                        <a:rPr lang="zh-CN" sz="1400" kern="100" dirty="0">
                          <a:effectLst/>
                        </a:rPr>
                        <a:t>说明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dirty="0">
                          <a:effectLst/>
                        </a:rPr>
                        <a:t>    </a:t>
                      </a:r>
                      <a:r>
                        <a:rPr lang="zh-CN" sz="1400" kern="100" dirty="0">
                          <a:effectLst/>
                        </a:rPr>
                        <a:t>名称</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   </a:t>
                      </a:r>
                      <a:r>
                        <a:rPr lang="zh-CN" sz="1400" kern="100">
                          <a:effectLst/>
                        </a:rPr>
                        <a:t>类型</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100">
                          <a:effectLst/>
                        </a:rPr>
                        <a:t>长度</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    </a:t>
                      </a:r>
                      <a:r>
                        <a:rPr lang="zh-CN" sz="1400" kern="100">
                          <a:effectLst/>
                        </a:rPr>
                        <a:t>处理说明</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6002597"/>
                  </a:ext>
                </a:extLst>
              </a:tr>
              <a:tr h="179070">
                <a:tc>
                  <a:txBody>
                    <a:bodyPr/>
                    <a:lstStyle/>
                    <a:p>
                      <a:pPr algn="just"/>
                      <a:r>
                        <a:rPr lang="zh-CN" sz="1400" kern="100">
                          <a:effectLst/>
                        </a:rPr>
                        <a:t>用户名</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UserName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VARCHAR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32</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100">
                          <a:effectLst/>
                        </a:rPr>
                        <a:t>用户的用户名</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33604535"/>
                  </a:ext>
                </a:extLst>
              </a:tr>
              <a:tr h="0">
                <a:tc>
                  <a:txBody>
                    <a:bodyPr/>
                    <a:lstStyle/>
                    <a:p>
                      <a:pPr algn="just"/>
                      <a:r>
                        <a:rPr lang="zh-CN" sz="1400" kern="100" dirty="0">
                          <a:effectLst/>
                        </a:rPr>
                        <a:t>邮箱</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Email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VARCHAR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64</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100">
                          <a:effectLst/>
                        </a:rPr>
                        <a:t>邮箱地址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5084000"/>
                  </a:ext>
                </a:extLst>
              </a:tr>
              <a:tr h="0">
                <a:tc>
                  <a:txBody>
                    <a:bodyPr/>
                    <a:lstStyle/>
                    <a:p>
                      <a:pPr algn="just"/>
                      <a:r>
                        <a:rPr lang="zh-CN" sz="1400" kern="100">
                          <a:effectLst/>
                        </a:rPr>
                        <a:t>密码（</a:t>
                      </a:r>
                      <a:r>
                        <a:rPr lang="en-US" sz="1400" kern="100">
                          <a:effectLst/>
                        </a:rPr>
                        <a:t>md5</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Passwd</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VARCHAR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128</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MD5</a:t>
                      </a:r>
                      <a:r>
                        <a:rPr lang="zh-CN" sz="1400" kern="100">
                          <a:effectLst/>
                        </a:rPr>
                        <a:t>处理后的密码</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633603"/>
                  </a:ext>
                </a:extLst>
              </a:tr>
              <a:tr h="0">
                <a:tc>
                  <a:txBody>
                    <a:bodyPr/>
                    <a:lstStyle/>
                    <a:p>
                      <a:pPr algn="just"/>
                      <a:r>
                        <a:rPr lang="zh-CN" sz="1400" kern="100">
                          <a:effectLst/>
                        </a:rPr>
                        <a:t>用户类型</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UserType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dirty="0">
                          <a:effectLst/>
                        </a:rPr>
                        <a:t>SMALLINT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100">
                          <a:effectLst/>
                        </a:rPr>
                        <a:t>包括普通用户，团队管理，审批员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8179406"/>
                  </a:ext>
                </a:extLst>
              </a:tr>
              <a:tr h="0">
                <a:tc>
                  <a:txBody>
                    <a:bodyPr/>
                    <a:lstStyle/>
                    <a:p>
                      <a:pPr algn="just"/>
                      <a:r>
                        <a:rPr lang="zh-CN" sz="1400" kern="100">
                          <a:effectLst/>
                        </a:rPr>
                        <a:t>注册时间</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400" kern="100">
                          <a:effectLst/>
                        </a:rPr>
                        <a:t>RegTime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TIMESTAMP</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400" kern="100" dirty="0">
                          <a:effectLst/>
                        </a:rPr>
                        <a:t>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62267298"/>
                  </a:ext>
                </a:extLst>
              </a:tr>
            </a:tbl>
          </a:graphicData>
        </a:graphic>
      </p:graphicFrame>
      <p:sp>
        <p:nvSpPr>
          <p:cNvPr id="7" name="文本框 6">
            <a:extLst>
              <a:ext uri="{FF2B5EF4-FFF2-40B4-BE49-F238E27FC236}">
                <a16:creationId xmlns:a16="http://schemas.microsoft.com/office/drawing/2014/main" id="{835511EA-8CBD-A348-BECF-6ABD3B5799BD}"/>
              </a:ext>
            </a:extLst>
          </p:cNvPr>
          <p:cNvSpPr txBox="1"/>
          <p:nvPr/>
        </p:nvSpPr>
        <p:spPr>
          <a:xfrm>
            <a:off x="5772484" y="2044046"/>
            <a:ext cx="2715808" cy="369332"/>
          </a:xfrm>
          <a:prstGeom prst="rect">
            <a:avLst/>
          </a:prstGeom>
          <a:noFill/>
        </p:spPr>
        <p:txBody>
          <a:bodyPr wrap="none" rtlCol="0">
            <a:spAutoFit/>
          </a:bodyPr>
          <a:lstStyle/>
          <a:p>
            <a:r>
              <a:rPr kumimoji="1" lang="zh-CN" altLang="en-US" dirty="0"/>
              <a:t>以用户（</a:t>
            </a:r>
            <a:r>
              <a:rPr kumimoji="1" lang="en-US" altLang="zh-CN" dirty="0"/>
              <a:t>User</a:t>
            </a:r>
            <a:r>
              <a:rPr kumimoji="1" lang="zh-CN" altLang="en-US" dirty="0"/>
              <a:t>）表为例：</a:t>
            </a:r>
          </a:p>
        </p:txBody>
      </p:sp>
    </p:spTree>
    <p:extLst>
      <p:ext uri="{BB962C8B-B14F-4D97-AF65-F5344CB8AC3E}">
        <p14:creationId xmlns:p14="http://schemas.microsoft.com/office/powerpoint/2010/main" val="277270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B5F1C-6EF9-2C41-AC97-AC7A815E86C6}"/>
              </a:ext>
            </a:extLst>
          </p:cNvPr>
          <p:cNvSpPr>
            <a:spLocks noGrp="1"/>
          </p:cNvSpPr>
          <p:nvPr>
            <p:ph type="title"/>
          </p:nvPr>
        </p:nvSpPr>
        <p:spPr/>
        <p:txBody>
          <a:bodyPr/>
          <a:lstStyle/>
          <a:p>
            <a:r>
              <a:rPr kumimoji="1" lang="zh-CN" altLang="en-US" dirty="0"/>
              <a:t>算法设计</a:t>
            </a:r>
          </a:p>
        </p:txBody>
      </p:sp>
      <p:sp>
        <p:nvSpPr>
          <p:cNvPr id="3" name="内容占位符 2">
            <a:extLst>
              <a:ext uri="{FF2B5EF4-FFF2-40B4-BE49-F238E27FC236}">
                <a16:creationId xmlns:a16="http://schemas.microsoft.com/office/drawing/2014/main" id="{2B91F9D6-30B5-F940-BA89-FCD7D01E4755}"/>
              </a:ext>
            </a:extLst>
          </p:cNvPr>
          <p:cNvSpPr>
            <a:spLocks noGrp="1"/>
          </p:cNvSpPr>
          <p:nvPr>
            <p:ph idx="1"/>
          </p:nvPr>
        </p:nvSpPr>
        <p:spPr/>
        <p:txBody>
          <a:bodyPr>
            <a:normAutofit/>
          </a:bodyPr>
          <a:lstStyle/>
          <a:p>
            <a:r>
              <a:rPr lang="zh-CN" altLang="zh-CN" dirty="0">
                <a:latin typeface="+mn-ea"/>
              </a:rPr>
              <a:t>消息热词生成：</a:t>
            </a:r>
            <a:r>
              <a:rPr lang="en-US" altLang="zh-CN" dirty="0">
                <a:latin typeface="+mn-ea"/>
              </a:rPr>
              <a:t>TF-IDF</a:t>
            </a:r>
            <a:r>
              <a:rPr lang="zh-CN" altLang="zh-CN" dirty="0">
                <a:latin typeface="+mn-ea"/>
              </a:rPr>
              <a:t>算法</a:t>
            </a:r>
            <a:endParaRPr lang="en-US" altLang="zh-CN" dirty="0">
              <a:latin typeface="+mn-ea"/>
            </a:endParaRPr>
          </a:p>
          <a:p>
            <a:pPr marL="457200" indent="266700" algn="just">
              <a:lnSpc>
                <a:spcPct val="115000"/>
              </a:lnSpc>
            </a:pPr>
            <a:r>
              <a:rPr lang="en-US" altLang="zh-CN" dirty="0">
                <a:latin typeface="+mn-ea"/>
              </a:rPr>
              <a:t>TF-IDF</a:t>
            </a:r>
            <a:r>
              <a:rPr lang="zh-CN" altLang="zh-CN" dirty="0">
                <a:latin typeface="+mn-ea"/>
              </a:rPr>
              <a:t>是一种统计方法，用以评估一字词对于一个文件集或一个语料库中的其中一份文件的重要程度。</a:t>
            </a:r>
            <a:r>
              <a:rPr lang="zh-CN" altLang="zh-CN" dirty="0">
                <a:solidFill>
                  <a:prstClr val="black"/>
                </a:solidFill>
                <a:latin typeface="+mn-ea"/>
              </a:rPr>
              <a:t>消息热词</a:t>
            </a:r>
            <a:r>
              <a:rPr lang="zh-CN" altLang="en-US" dirty="0">
                <a:solidFill>
                  <a:prstClr val="black"/>
                </a:solidFill>
                <a:latin typeface="+mn-ea"/>
              </a:rPr>
              <a:t>云图的生成首先</a:t>
            </a:r>
            <a:r>
              <a:rPr lang="zh-CN" altLang="zh-CN" kern="100" dirty="0">
                <a:latin typeface="+mn-ea"/>
              </a:rPr>
              <a:t>依照</a:t>
            </a:r>
            <a:r>
              <a:rPr lang="en-US" altLang="zh-CN" kern="100" dirty="0">
                <a:latin typeface="+mn-ea"/>
              </a:rPr>
              <a:t>TF-IDF</a:t>
            </a:r>
            <a:r>
              <a:rPr lang="zh-CN" altLang="zh-CN" kern="100" dirty="0">
                <a:latin typeface="+mn-ea"/>
              </a:rPr>
              <a:t>值进行排序，关键词字号正比于其</a:t>
            </a:r>
            <a:r>
              <a:rPr lang="en-US" altLang="zh-CN" kern="100" dirty="0">
                <a:latin typeface="+mn-ea"/>
              </a:rPr>
              <a:t>TF-IDF</a:t>
            </a:r>
            <a:r>
              <a:rPr lang="zh-CN" altLang="zh-CN" kern="100" dirty="0">
                <a:latin typeface="+mn-ea"/>
              </a:rPr>
              <a:t>值，从大到小进行图像的文字填充。</a:t>
            </a:r>
            <a:endParaRPr lang="zh-CN" altLang="zh-CN" dirty="0">
              <a:latin typeface="+mn-ea"/>
            </a:endParaRPr>
          </a:p>
          <a:p>
            <a:r>
              <a:rPr lang="zh-CN" altLang="zh-CN" dirty="0">
                <a:latin typeface="+mn-ea"/>
              </a:rPr>
              <a:t>粉丝统计数据获取：简单随机抽样</a:t>
            </a:r>
          </a:p>
          <a:p>
            <a:pPr lvl="1"/>
            <a:r>
              <a:rPr lang="zh-CN" altLang="zh-CN" dirty="0"/>
              <a:t>当粉丝数过多时，全部获取粉丝的特征信息开销很大。因此，当账号的粉丝数超过一阈值</a:t>
            </a:r>
            <a:r>
              <a:rPr lang="en-US" altLang="zh-CN" dirty="0"/>
              <a:t>∆</a:t>
            </a:r>
            <a:r>
              <a:rPr lang="zh-CN" altLang="zh-CN" dirty="0"/>
              <a:t>时，应该对其进行频率为</a:t>
            </a:r>
            <a:r>
              <a:rPr lang="en-US" altLang="zh-CN" dirty="0"/>
              <a:t>p</a:t>
            </a:r>
            <a:r>
              <a:rPr lang="zh-CN" altLang="zh-CN" dirty="0"/>
              <a:t>的随机抽样。</a:t>
            </a:r>
            <a:endParaRPr lang="en-US" altLang="zh-CN" dirty="0"/>
          </a:p>
          <a:p>
            <a:pPr lvl="1"/>
            <a:r>
              <a:rPr lang="zh-CN" altLang="zh-CN" dirty="0"/>
              <a:t>采样频率</a:t>
            </a:r>
            <a:r>
              <a:rPr lang="en-US" altLang="zh-CN" dirty="0"/>
              <a:t>p</a:t>
            </a:r>
            <a:r>
              <a:rPr lang="zh-CN" altLang="zh-CN" dirty="0"/>
              <a:t>设为：</a:t>
            </a:r>
            <a:r>
              <a:rPr lang="en-US" altLang="zh-CN" dirty="0"/>
              <a:t>p = ∆/log∆*</a:t>
            </a:r>
            <a:r>
              <a:rPr lang="en-US" altLang="zh-CN" dirty="0" err="1"/>
              <a:t>logN</a:t>
            </a:r>
            <a:r>
              <a:rPr lang="en-US" altLang="zh-CN" dirty="0"/>
              <a:t>/N</a:t>
            </a:r>
            <a:endParaRPr lang="zh-CN" altLang="zh-CN" sz="1600" dirty="0"/>
          </a:p>
          <a:p>
            <a:pPr lvl="1"/>
            <a:endParaRPr kumimoji="1" lang="zh-CN" altLang="en-US" dirty="0">
              <a:latin typeface="+mn-ea"/>
            </a:endParaRPr>
          </a:p>
        </p:txBody>
      </p:sp>
    </p:spTree>
    <p:extLst>
      <p:ext uri="{BB962C8B-B14F-4D97-AF65-F5344CB8AC3E}">
        <p14:creationId xmlns:p14="http://schemas.microsoft.com/office/powerpoint/2010/main" val="230494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07E4F-51BE-1D43-B870-4D946B78E0D2}"/>
              </a:ext>
            </a:extLst>
          </p:cNvPr>
          <p:cNvSpPr>
            <a:spLocks noGrp="1"/>
          </p:cNvSpPr>
          <p:nvPr>
            <p:ph type="title"/>
          </p:nvPr>
        </p:nvSpPr>
        <p:spPr/>
        <p:txBody>
          <a:bodyPr/>
          <a:lstStyle/>
          <a:p>
            <a:r>
              <a:rPr kumimoji="1" lang="zh-CN" altLang="en-US" dirty="0"/>
              <a:t>模块接口设计</a:t>
            </a:r>
          </a:p>
        </p:txBody>
      </p:sp>
      <p:sp>
        <p:nvSpPr>
          <p:cNvPr id="3" name="内容占位符 2">
            <a:extLst>
              <a:ext uri="{FF2B5EF4-FFF2-40B4-BE49-F238E27FC236}">
                <a16:creationId xmlns:a16="http://schemas.microsoft.com/office/drawing/2014/main" id="{E81513CD-CCF6-D34B-961E-176D2A55415C}"/>
              </a:ext>
            </a:extLst>
          </p:cNvPr>
          <p:cNvSpPr>
            <a:spLocks noGrp="1"/>
          </p:cNvSpPr>
          <p:nvPr>
            <p:ph idx="1"/>
          </p:nvPr>
        </p:nvSpPr>
        <p:spPr>
          <a:xfrm>
            <a:off x="1044773" y="2113591"/>
            <a:ext cx="9603275" cy="3450613"/>
          </a:xfrm>
        </p:spPr>
        <p:txBody>
          <a:bodyPr/>
          <a:lstStyle/>
          <a:p>
            <a:r>
              <a:rPr kumimoji="1" lang="zh-CN" altLang="en-US" dirty="0"/>
              <a:t>按系统层次的服务为单位设计接口：</a:t>
            </a:r>
            <a:endParaRPr kumimoji="1" lang="en-US" altLang="zh-CN" dirty="0"/>
          </a:p>
          <a:p>
            <a:pPr lvl="1"/>
            <a:r>
              <a:rPr kumimoji="1" lang="zh-CN" altLang="en-US" dirty="0"/>
              <a:t>应用层增加了要调用的数据层接口服务；</a:t>
            </a:r>
            <a:endParaRPr kumimoji="1" lang="en-US" altLang="zh-CN" dirty="0"/>
          </a:p>
          <a:p>
            <a:pPr lvl="1"/>
            <a:r>
              <a:rPr kumimoji="1" lang="zh-CN" altLang="en-US" dirty="0"/>
              <a:t>表示层增加了要调用的应用层接口服务；</a:t>
            </a:r>
            <a:endParaRPr kumimoji="1" lang="en-US" altLang="zh-CN" dirty="0"/>
          </a:p>
          <a:p>
            <a:pPr lvl="1"/>
            <a:endParaRPr kumimoji="1" lang="en-US" altLang="zh-CN" dirty="0"/>
          </a:p>
          <a:p>
            <a:pPr lvl="1"/>
            <a:endParaRPr kumimoji="1" lang="zh-CN" altLang="en-US" dirty="0"/>
          </a:p>
        </p:txBody>
      </p:sp>
      <p:sp>
        <p:nvSpPr>
          <p:cNvPr id="6" name="文本框 5">
            <a:extLst>
              <a:ext uri="{FF2B5EF4-FFF2-40B4-BE49-F238E27FC236}">
                <a16:creationId xmlns:a16="http://schemas.microsoft.com/office/drawing/2014/main" id="{5D38A57C-60AF-D744-B601-C0EC265C49C7}"/>
              </a:ext>
            </a:extLst>
          </p:cNvPr>
          <p:cNvSpPr txBox="1"/>
          <p:nvPr/>
        </p:nvSpPr>
        <p:spPr>
          <a:xfrm>
            <a:off x="6429661" y="2093304"/>
            <a:ext cx="5182829" cy="369332"/>
          </a:xfrm>
          <a:prstGeom prst="rect">
            <a:avLst/>
          </a:prstGeom>
          <a:noFill/>
        </p:spPr>
        <p:txBody>
          <a:bodyPr wrap="none" rtlCol="0">
            <a:spAutoFit/>
          </a:bodyPr>
          <a:lstStyle/>
          <a:p>
            <a:r>
              <a:rPr kumimoji="1" lang="zh-CN" altLang="en-US" dirty="0"/>
              <a:t>以“应用层</a:t>
            </a:r>
            <a:r>
              <a:rPr kumimoji="1" lang="en-US" altLang="zh-CN" dirty="0"/>
              <a:t>-</a:t>
            </a:r>
            <a:r>
              <a:rPr lang="zh-CN" altLang="zh-CN" dirty="0"/>
              <a:t>用户信息管理服务</a:t>
            </a:r>
            <a:r>
              <a:rPr lang="en-US" altLang="zh-CN" dirty="0"/>
              <a:t>-</a:t>
            </a:r>
            <a:r>
              <a:rPr kumimoji="1" lang="zh-CN" altLang="en-US" dirty="0"/>
              <a:t>登录”接口为例：</a:t>
            </a:r>
          </a:p>
        </p:txBody>
      </p:sp>
      <p:graphicFrame>
        <p:nvGraphicFramePr>
          <p:cNvPr id="7" name="表格 6">
            <a:extLst>
              <a:ext uri="{FF2B5EF4-FFF2-40B4-BE49-F238E27FC236}">
                <a16:creationId xmlns:a16="http://schemas.microsoft.com/office/drawing/2014/main" id="{647398B6-715D-AE41-89C0-C90242CA70D9}"/>
              </a:ext>
            </a:extLst>
          </p:cNvPr>
          <p:cNvGraphicFramePr>
            <a:graphicFrameLocks noGrp="1"/>
          </p:cNvGraphicFramePr>
          <p:nvPr>
            <p:extLst>
              <p:ext uri="{D42A27DB-BD31-4B8C-83A1-F6EECF244321}">
                <p14:modId xmlns:p14="http://schemas.microsoft.com/office/powerpoint/2010/main" val="679276239"/>
              </p:ext>
            </p:extLst>
          </p:nvPr>
        </p:nvGraphicFramePr>
        <p:xfrm>
          <a:off x="6386779" y="2582172"/>
          <a:ext cx="5268595" cy="2133600"/>
        </p:xfrm>
        <a:graphic>
          <a:graphicData uri="http://schemas.openxmlformats.org/drawingml/2006/table">
            <a:tbl>
              <a:tblPr firstRow="1" firstCol="1" bandRow="1">
                <a:tableStyleId>{5C22544A-7EE6-4342-B048-85BDC9FD1C3A}</a:tableStyleId>
              </a:tblPr>
              <a:tblGrid>
                <a:gridCol w="1753870">
                  <a:extLst>
                    <a:ext uri="{9D8B030D-6E8A-4147-A177-3AD203B41FA5}">
                      <a16:colId xmlns:a16="http://schemas.microsoft.com/office/drawing/2014/main" val="3570839661"/>
                    </a:ext>
                  </a:extLst>
                </a:gridCol>
                <a:gridCol w="1760220">
                  <a:extLst>
                    <a:ext uri="{9D8B030D-6E8A-4147-A177-3AD203B41FA5}">
                      <a16:colId xmlns:a16="http://schemas.microsoft.com/office/drawing/2014/main" val="3141611555"/>
                    </a:ext>
                  </a:extLst>
                </a:gridCol>
                <a:gridCol w="1754505">
                  <a:extLst>
                    <a:ext uri="{9D8B030D-6E8A-4147-A177-3AD203B41FA5}">
                      <a16:colId xmlns:a16="http://schemas.microsoft.com/office/drawing/2014/main" val="1619081032"/>
                    </a:ext>
                  </a:extLst>
                </a:gridCol>
              </a:tblGrid>
              <a:tr h="0">
                <a:tc gridSpan="3">
                  <a:txBody>
                    <a:bodyPr/>
                    <a:lstStyle/>
                    <a:p>
                      <a:pPr algn="ctr"/>
                      <a:r>
                        <a:rPr lang="zh-CN" sz="1400" kern="100" dirty="0">
                          <a:effectLst/>
                        </a:rPr>
                        <a:t>接口信息</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48026034"/>
                  </a:ext>
                </a:extLst>
              </a:tr>
              <a:tr h="0">
                <a:tc>
                  <a:txBody>
                    <a:bodyPr/>
                    <a:lstStyle/>
                    <a:p>
                      <a:pPr algn="ctr"/>
                      <a:r>
                        <a:rPr lang="zh-CN" sz="1400" kern="100" dirty="0">
                          <a:effectLst/>
                        </a:rPr>
                        <a:t>接口名</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zh-CN" sz="1400" kern="100" dirty="0">
                          <a:effectLst/>
                        </a:rPr>
                        <a:t>登录</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621288835"/>
                  </a:ext>
                </a:extLst>
              </a:tr>
              <a:tr h="0">
                <a:tc>
                  <a:txBody>
                    <a:bodyPr/>
                    <a:lstStyle/>
                    <a:p>
                      <a:pPr algn="ctr"/>
                      <a:r>
                        <a:rPr lang="zh-CN" sz="1400" kern="100" dirty="0">
                          <a:effectLst/>
                        </a:rPr>
                        <a:t>描述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zh-CN" sz="1400" kern="100" dirty="0">
                          <a:effectLst/>
                        </a:rPr>
                        <a:t>通过已注册的账号密码进行登录</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358585372"/>
                  </a:ext>
                </a:extLst>
              </a:tr>
              <a:tr h="0">
                <a:tc gridSpan="3">
                  <a:txBody>
                    <a:bodyPr/>
                    <a:lstStyle/>
                    <a:p>
                      <a:pPr algn="ctr"/>
                      <a:r>
                        <a:rPr lang="zh-CN" sz="1400" kern="100" dirty="0">
                          <a:effectLst/>
                        </a:rPr>
                        <a:t>输入</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70220378"/>
                  </a:ext>
                </a:extLst>
              </a:tr>
              <a:tr h="0">
                <a:tc>
                  <a:txBody>
                    <a:bodyPr/>
                    <a:lstStyle/>
                    <a:p>
                      <a:pPr algn="ctr"/>
                      <a:r>
                        <a:rPr lang="zh-CN" sz="1400" kern="100">
                          <a:effectLst/>
                        </a:rPr>
                        <a:t>账号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String</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用户账号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191788"/>
                  </a:ext>
                </a:extLst>
              </a:tr>
              <a:tr h="0">
                <a:tc>
                  <a:txBody>
                    <a:bodyPr/>
                    <a:lstStyle/>
                    <a:p>
                      <a:pPr algn="ctr"/>
                      <a:r>
                        <a:rPr lang="zh-CN" sz="1400" kern="100">
                          <a:effectLst/>
                        </a:rPr>
                        <a:t>密码</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String</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用户密码</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3617859"/>
                  </a:ext>
                </a:extLst>
              </a:tr>
              <a:tr h="0">
                <a:tc gridSpan="3">
                  <a:txBody>
                    <a:bodyPr/>
                    <a:lstStyle/>
                    <a:p>
                      <a:pPr algn="ctr"/>
                      <a:r>
                        <a:rPr lang="zh-CN" sz="1400" kern="100" dirty="0">
                          <a:effectLst/>
                        </a:rPr>
                        <a:t>输出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7367048"/>
                  </a:ext>
                </a:extLst>
              </a:tr>
              <a:tr h="0">
                <a:tc>
                  <a:txBody>
                    <a:bodyPr/>
                    <a:lstStyle/>
                    <a:p>
                      <a:pPr algn="ctr"/>
                      <a:r>
                        <a:rPr lang="zh-CN" sz="1400" kern="100" dirty="0">
                          <a:effectLst/>
                        </a:rPr>
                        <a:t>成功</a:t>
                      </a:r>
                      <a:r>
                        <a:rPr lang="en-US" sz="1400" kern="100" dirty="0">
                          <a:effectLst/>
                        </a:rPr>
                        <a:t>/</a:t>
                      </a:r>
                      <a:r>
                        <a:rPr lang="zh-CN" sz="1400" kern="100" dirty="0">
                          <a:effectLst/>
                        </a:rPr>
                        <a:t>失败信息</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String</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提示登陆成功</a:t>
                      </a:r>
                      <a:r>
                        <a:rPr lang="en-US" sz="1400" kern="100" dirty="0">
                          <a:effectLst/>
                        </a:rPr>
                        <a:t>/</a:t>
                      </a:r>
                      <a:r>
                        <a:rPr lang="zh-CN" sz="1400" kern="100" dirty="0">
                          <a:effectLst/>
                        </a:rPr>
                        <a:t>失败</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65544508"/>
                  </a:ext>
                </a:extLst>
              </a:tr>
              <a:tr h="0">
                <a:tc gridSpan="3">
                  <a:txBody>
                    <a:bodyPr/>
                    <a:lstStyle/>
                    <a:p>
                      <a:pPr algn="ctr"/>
                      <a:r>
                        <a:rPr lang="zh-CN" altLang="en-US" sz="1400" kern="100" dirty="0">
                          <a:effectLst/>
                        </a:rPr>
                        <a:t>要</a:t>
                      </a:r>
                      <a:r>
                        <a:rPr lang="zh-CN" sz="1400" kern="100" dirty="0">
                          <a:effectLst/>
                        </a:rPr>
                        <a:t>调用</a:t>
                      </a:r>
                      <a:r>
                        <a:rPr lang="zh-CN" altLang="en-US" sz="1400" kern="100" dirty="0">
                          <a:effectLst/>
                        </a:rPr>
                        <a:t>的数据层</a:t>
                      </a:r>
                      <a:r>
                        <a:rPr lang="zh-CN" sz="1400" kern="100" dirty="0">
                          <a:effectLst/>
                        </a:rPr>
                        <a:t>接口</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3872626"/>
                  </a:ext>
                </a:extLst>
              </a:tr>
              <a:tr h="0">
                <a:tc gridSpan="3">
                  <a:txBody>
                    <a:bodyPr/>
                    <a:lstStyle/>
                    <a:p>
                      <a:pPr algn="ctr"/>
                      <a:r>
                        <a:rPr lang="zh-CN" sz="1400" b="0" kern="100" dirty="0">
                          <a:solidFill>
                            <a:sysClr val="windowText" lastClr="000000"/>
                          </a:solidFill>
                          <a:effectLst/>
                        </a:rPr>
                        <a:t>登录</a:t>
                      </a:r>
                      <a:endParaRPr lang="zh-CN" sz="1400" b="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F3E7E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84571518"/>
                  </a:ext>
                </a:extLst>
              </a:tr>
            </a:tbl>
          </a:graphicData>
        </a:graphic>
      </p:graphicFrame>
    </p:spTree>
    <p:extLst>
      <p:ext uri="{BB962C8B-B14F-4D97-AF65-F5344CB8AC3E}">
        <p14:creationId xmlns:p14="http://schemas.microsoft.com/office/powerpoint/2010/main" val="84830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98A98-2AA2-EF4D-9A14-75A7679C5137}"/>
              </a:ext>
            </a:extLst>
          </p:cNvPr>
          <p:cNvSpPr>
            <a:spLocks noGrp="1"/>
          </p:cNvSpPr>
          <p:nvPr>
            <p:ph type="ctrTitle"/>
          </p:nvPr>
        </p:nvSpPr>
        <p:spPr/>
        <p:txBody>
          <a:bodyPr>
            <a:normAutofit/>
          </a:bodyPr>
          <a:lstStyle/>
          <a:p>
            <a:r>
              <a:rPr lang="en-US" altLang="zh-CN" sz="5400" b="1" dirty="0"/>
              <a:t>PART2</a:t>
            </a:r>
            <a:r>
              <a:rPr lang="zh-CN" altLang="en-US" sz="5400" b="1" dirty="0"/>
              <a:t> 个人总结</a:t>
            </a:r>
            <a:endParaRPr kumimoji="1" lang="zh-CN" altLang="en-US" sz="5400" b="1" dirty="0"/>
          </a:p>
        </p:txBody>
      </p:sp>
      <p:sp>
        <p:nvSpPr>
          <p:cNvPr id="3" name="副标题 2">
            <a:extLst>
              <a:ext uri="{FF2B5EF4-FFF2-40B4-BE49-F238E27FC236}">
                <a16:creationId xmlns:a16="http://schemas.microsoft.com/office/drawing/2014/main" id="{70A4508F-ED6B-9849-B5BF-E39E27F9C14A}"/>
              </a:ext>
            </a:extLst>
          </p:cNvPr>
          <p:cNvSpPr>
            <a:spLocks noGrp="1"/>
          </p:cNvSpPr>
          <p:nvPr>
            <p:ph type="subTitle" idx="1"/>
          </p:nvPr>
        </p:nvSpPr>
        <p:spPr/>
        <p:txBody>
          <a:bodyPr/>
          <a:lstStyle/>
          <a:p>
            <a:endParaRPr kumimoji="1" lang="en-US" altLang="zh-CN" dirty="0"/>
          </a:p>
        </p:txBody>
      </p:sp>
    </p:spTree>
    <p:extLst>
      <p:ext uri="{BB962C8B-B14F-4D97-AF65-F5344CB8AC3E}">
        <p14:creationId xmlns:p14="http://schemas.microsoft.com/office/powerpoint/2010/main" val="400490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A466B-F5E3-8F4A-ACDD-2F6531FB458C}"/>
              </a:ext>
            </a:extLst>
          </p:cNvPr>
          <p:cNvSpPr>
            <a:spLocks noGrp="1"/>
          </p:cNvSpPr>
          <p:nvPr>
            <p:ph type="title"/>
          </p:nvPr>
        </p:nvSpPr>
        <p:spPr/>
        <p:txBody>
          <a:bodyPr/>
          <a:lstStyle/>
          <a:p>
            <a:r>
              <a:rPr kumimoji="1" lang="zh-CN" altLang="en-US" dirty="0"/>
              <a:t>团队分工</a:t>
            </a:r>
          </a:p>
        </p:txBody>
      </p:sp>
      <p:sp>
        <p:nvSpPr>
          <p:cNvPr id="25" name="Rectangle 5">
            <a:extLst>
              <a:ext uri="{FF2B5EF4-FFF2-40B4-BE49-F238E27FC236}">
                <a16:creationId xmlns:a16="http://schemas.microsoft.com/office/drawing/2014/main" id="{9501BF5E-4641-8F4C-9FC8-A6CE4E8E485E}"/>
              </a:ext>
            </a:extLst>
          </p:cNvPr>
          <p:cNvSpPr>
            <a:spLocks noChangeArrowheads="1"/>
          </p:cNvSpPr>
          <p:nvPr/>
        </p:nvSpPr>
        <p:spPr bwMode="auto">
          <a:xfrm>
            <a:off x="1804736" y="-842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4292E"/>
                </a:solidFill>
                <a:effectLst/>
                <a:latin typeface="Arial" panose="020B0604020202020204" pitchFamily="34" charset="0"/>
                <a:ea typeface="-apple-system"/>
              </a:rPr>
              <a:t>需求说明书：</a:t>
            </a:r>
            <a:endParaRPr kumimoji="0" lang="zh-CN" altLang="zh-CN" sz="1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4292E"/>
                </a:solidFill>
                <a:effectLst/>
                <a:latin typeface="Arial" panose="020B0604020202020204" pitchFamily="34" charset="0"/>
                <a:ea typeface="-apple-system"/>
              </a:rPr>
              <a:t>原型：</a:t>
            </a:r>
            <a:endParaRPr kumimoji="0" lang="zh-CN" altLang="zh-CN" sz="1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4292E"/>
                </a:solidFill>
                <a:effectLst/>
                <a:latin typeface="Arial" panose="020B0604020202020204" pitchFamily="34" charset="0"/>
                <a:ea typeface="-apple-system"/>
              </a:rPr>
              <a:t>设计说明书：</a:t>
            </a:r>
            <a:endParaRPr kumimoji="0" lang="zh-CN" altLang="zh-CN" sz="1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28" name="内容占位符 27">
            <a:extLst>
              <a:ext uri="{FF2B5EF4-FFF2-40B4-BE49-F238E27FC236}">
                <a16:creationId xmlns:a16="http://schemas.microsoft.com/office/drawing/2014/main" id="{C338C434-FCE7-304C-8309-38F9B99D61A7}"/>
              </a:ext>
            </a:extLst>
          </p:cNvPr>
          <p:cNvGraphicFramePr>
            <a:graphicFrameLocks noGrp="1"/>
          </p:cNvGraphicFramePr>
          <p:nvPr>
            <p:ph idx="1"/>
            <p:extLst>
              <p:ext uri="{D42A27DB-BD31-4B8C-83A1-F6EECF244321}">
                <p14:modId xmlns:p14="http://schemas.microsoft.com/office/powerpoint/2010/main" val="2312897626"/>
              </p:ext>
            </p:extLst>
          </p:nvPr>
        </p:nvGraphicFramePr>
        <p:xfrm>
          <a:off x="8296943" y="2329241"/>
          <a:ext cx="3518067" cy="2720340"/>
        </p:xfrm>
        <a:graphic>
          <a:graphicData uri="http://schemas.openxmlformats.org/drawingml/2006/table">
            <a:tbl>
              <a:tblPr firstRow="1" firstCol="1" bandRow="1">
                <a:tableStyleId>{3C2FFA5D-87B4-456A-9821-1D502468CF0F}</a:tableStyleId>
              </a:tblPr>
              <a:tblGrid>
                <a:gridCol w="2459288">
                  <a:extLst>
                    <a:ext uri="{9D8B030D-6E8A-4147-A177-3AD203B41FA5}">
                      <a16:colId xmlns:a16="http://schemas.microsoft.com/office/drawing/2014/main" val="1703504409"/>
                    </a:ext>
                  </a:extLst>
                </a:gridCol>
                <a:gridCol w="1058779">
                  <a:extLst>
                    <a:ext uri="{9D8B030D-6E8A-4147-A177-3AD203B41FA5}">
                      <a16:colId xmlns:a16="http://schemas.microsoft.com/office/drawing/2014/main" val="2138800133"/>
                    </a:ext>
                  </a:extLst>
                </a:gridCol>
              </a:tblGrid>
              <a:tr h="388620">
                <a:tc>
                  <a:txBody>
                    <a:bodyPr/>
                    <a:lstStyle/>
                    <a:p>
                      <a:r>
                        <a:rPr lang="zh-CN" altLang="en-US" sz="1800" cap="none" spc="0" dirty="0">
                          <a:ln w="0">
                            <a:noFill/>
                          </a:ln>
                          <a:solidFill>
                            <a:schemeClr val="bg1"/>
                          </a:solidFill>
                          <a:effectLst/>
                          <a:latin typeface="+mn-ea"/>
                          <a:ea typeface="+mn-ea"/>
                        </a:rPr>
                        <a:t>任务</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cap="none" spc="0" dirty="0">
                          <a:ln w="0">
                            <a:noFill/>
                          </a:ln>
                          <a:solidFill>
                            <a:schemeClr val="bg1"/>
                          </a:solidFill>
                          <a:effectLst/>
                          <a:latin typeface="+mn-ea"/>
                          <a:ea typeface="+mn-ea"/>
                        </a:rPr>
                        <a:t>负责人</a:t>
                      </a:r>
                      <a:endParaRPr lang="zh-CN" altLang="en-US" sz="1800" b="0" cap="none" spc="0" dirty="0">
                        <a:ln w="0">
                          <a:noFill/>
                        </a:ln>
                        <a:solidFill>
                          <a:schemeClr val="bg1"/>
                        </a:solidFill>
                        <a:effectLst/>
                        <a:latin typeface="+mn-ea"/>
                        <a:ea typeface="+mn-ea"/>
                      </a:endParaRPr>
                    </a:p>
                  </a:txBody>
                  <a:tcPr marL="123825" marR="123825" marT="57150" marB="57150" anchor="ctr"/>
                </a:tc>
                <a:extLst>
                  <a:ext uri="{0D108BD9-81ED-4DB2-BD59-A6C34878D82A}">
                    <a16:rowId xmlns:a16="http://schemas.microsoft.com/office/drawing/2014/main" val="1793914053"/>
                  </a:ext>
                </a:extLst>
              </a:tr>
              <a:tr h="388620">
                <a:tc>
                  <a:txBody>
                    <a:bodyPr/>
                    <a:lstStyle/>
                    <a:p>
                      <a:r>
                        <a:rPr lang="zh-CN" altLang="en-US" sz="1800" cap="none" spc="0" dirty="0">
                          <a:ln w="0">
                            <a:noFill/>
                          </a:ln>
                          <a:solidFill>
                            <a:schemeClr val="bg1"/>
                          </a:solidFill>
                          <a:effectLst/>
                          <a:latin typeface="+mn-ea"/>
                          <a:ea typeface="+mn-ea"/>
                        </a:rPr>
                        <a:t>系统层次设计</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黎诚译</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893609918"/>
                  </a:ext>
                </a:extLst>
              </a:tr>
              <a:tr h="388620">
                <a:tc>
                  <a:txBody>
                    <a:bodyPr/>
                    <a:lstStyle/>
                    <a:p>
                      <a:r>
                        <a:rPr lang="zh-CN" altLang="en-US" sz="1800" cap="none" spc="0" dirty="0">
                          <a:ln w="0">
                            <a:noFill/>
                          </a:ln>
                          <a:solidFill>
                            <a:schemeClr val="bg1"/>
                          </a:solidFill>
                          <a:effectLst/>
                          <a:latin typeface="+mn-ea"/>
                          <a:ea typeface="+mn-ea"/>
                        </a:rPr>
                        <a:t>数据库设计</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李昌昊</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1150609602"/>
                  </a:ext>
                </a:extLst>
              </a:tr>
              <a:tr h="388620">
                <a:tc>
                  <a:txBody>
                    <a:bodyPr/>
                    <a:lstStyle/>
                    <a:p>
                      <a:r>
                        <a:rPr lang="zh-CN" altLang="en-US" sz="1800" cap="none" spc="0" dirty="0">
                          <a:ln w="0">
                            <a:noFill/>
                          </a:ln>
                          <a:solidFill>
                            <a:schemeClr val="bg1"/>
                          </a:solidFill>
                          <a:effectLst/>
                          <a:latin typeface="+mn-ea"/>
                          <a:ea typeface="+mn-ea"/>
                        </a:rPr>
                        <a:t>算法设计</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黎诚译</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3875342971"/>
                  </a:ext>
                </a:extLst>
              </a:tr>
              <a:tr h="388620">
                <a:tc>
                  <a:txBody>
                    <a:bodyPr/>
                    <a:lstStyle/>
                    <a:p>
                      <a:r>
                        <a:rPr lang="zh-CN" altLang="en-US" sz="1800" cap="none" spc="0" dirty="0">
                          <a:ln w="0">
                            <a:noFill/>
                          </a:ln>
                          <a:solidFill>
                            <a:schemeClr val="bg1"/>
                          </a:solidFill>
                          <a:effectLst/>
                          <a:latin typeface="+mn-ea"/>
                          <a:ea typeface="+mn-ea"/>
                        </a:rPr>
                        <a:t>模块接口设计</a:t>
                      </a:r>
                      <a:r>
                        <a:rPr lang="en-US" altLang="zh-CN" sz="1800" cap="none" spc="0" dirty="0">
                          <a:ln w="0">
                            <a:noFill/>
                          </a:ln>
                          <a:solidFill>
                            <a:schemeClr val="bg1"/>
                          </a:solidFill>
                          <a:effectLst/>
                          <a:latin typeface="+mn-ea"/>
                          <a:ea typeface="+mn-ea"/>
                        </a:rPr>
                        <a:t>-</a:t>
                      </a:r>
                      <a:r>
                        <a:rPr lang="zh-CN" altLang="en-US" sz="1800" cap="none" spc="0" dirty="0">
                          <a:ln w="0">
                            <a:noFill/>
                          </a:ln>
                          <a:solidFill>
                            <a:schemeClr val="bg1"/>
                          </a:solidFill>
                          <a:effectLst/>
                          <a:latin typeface="+mn-ea"/>
                          <a:ea typeface="+mn-ea"/>
                        </a:rPr>
                        <a:t>应用层</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骆竞彪</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677458190"/>
                  </a:ext>
                </a:extLst>
              </a:tr>
              <a:tr h="388620">
                <a:tc>
                  <a:txBody>
                    <a:bodyPr/>
                    <a:lstStyle/>
                    <a:p>
                      <a:r>
                        <a:rPr lang="zh-CN" altLang="en-US" sz="1800" cap="none" spc="0" dirty="0">
                          <a:ln w="0">
                            <a:noFill/>
                          </a:ln>
                          <a:solidFill>
                            <a:schemeClr val="bg1"/>
                          </a:solidFill>
                          <a:effectLst/>
                          <a:latin typeface="+mn-ea"/>
                          <a:ea typeface="+mn-ea"/>
                        </a:rPr>
                        <a:t>模块接口设计</a:t>
                      </a:r>
                      <a:r>
                        <a:rPr lang="en-US" altLang="zh-CN" sz="1800" cap="none" spc="0" dirty="0">
                          <a:ln w="0">
                            <a:noFill/>
                          </a:ln>
                          <a:solidFill>
                            <a:schemeClr val="bg1"/>
                          </a:solidFill>
                          <a:effectLst/>
                          <a:latin typeface="+mn-ea"/>
                          <a:ea typeface="+mn-ea"/>
                        </a:rPr>
                        <a:t>-</a:t>
                      </a:r>
                      <a:r>
                        <a:rPr lang="zh-CN" altLang="en-US" sz="1800" cap="none" spc="0" dirty="0">
                          <a:ln w="0">
                            <a:noFill/>
                          </a:ln>
                          <a:solidFill>
                            <a:schemeClr val="bg1"/>
                          </a:solidFill>
                          <a:effectLst/>
                          <a:latin typeface="+mn-ea"/>
                          <a:ea typeface="+mn-ea"/>
                        </a:rPr>
                        <a:t>数据层</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全体</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700960821"/>
                  </a:ext>
                </a:extLst>
              </a:tr>
              <a:tr h="388620">
                <a:tc>
                  <a:txBody>
                    <a:bodyPr/>
                    <a:lstStyle/>
                    <a:p>
                      <a:r>
                        <a:rPr lang="zh-CN" altLang="en-US" sz="1800" cap="none" spc="0" dirty="0">
                          <a:ln w="0">
                            <a:noFill/>
                          </a:ln>
                          <a:solidFill>
                            <a:schemeClr val="bg1"/>
                          </a:solidFill>
                          <a:effectLst/>
                          <a:latin typeface="+mn-ea"/>
                          <a:ea typeface="+mn-ea"/>
                        </a:rPr>
                        <a:t>模块接口设计</a:t>
                      </a:r>
                      <a:r>
                        <a:rPr lang="en-US" altLang="zh-CN" sz="1800" cap="none" spc="0" dirty="0">
                          <a:ln w="0">
                            <a:noFill/>
                          </a:ln>
                          <a:solidFill>
                            <a:schemeClr val="bg1"/>
                          </a:solidFill>
                          <a:effectLst/>
                          <a:latin typeface="+mn-ea"/>
                          <a:ea typeface="+mn-ea"/>
                        </a:rPr>
                        <a:t>-</a:t>
                      </a:r>
                      <a:r>
                        <a:rPr lang="zh-CN" altLang="en-US" sz="1800" cap="none" spc="0" dirty="0">
                          <a:ln w="0">
                            <a:noFill/>
                          </a:ln>
                          <a:solidFill>
                            <a:schemeClr val="bg1"/>
                          </a:solidFill>
                          <a:effectLst/>
                          <a:latin typeface="+mn-ea"/>
                          <a:ea typeface="+mn-ea"/>
                        </a:rPr>
                        <a:t>表示层</a:t>
                      </a:r>
                      <a:endParaRPr lang="zh-CN" altLang="en-US" sz="1800" b="0" cap="none" spc="0" dirty="0">
                        <a:ln w="0">
                          <a:noFill/>
                        </a:ln>
                        <a:solidFill>
                          <a:schemeClr val="bg1"/>
                        </a:solidFill>
                        <a:effectLst/>
                        <a:latin typeface="+mn-ea"/>
                        <a:ea typeface="+mn-ea"/>
                      </a:endParaRPr>
                    </a:p>
                  </a:txBody>
                  <a:tcPr marL="123825" marR="123825" marT="57150" marB="57150" anchor="ctr"/>
                </a:tc>
                <a:tc>
                  <a:txBody>
                    <a:bodyPr/>
                    <a:lstStyle/>
                    <a:p>
                      <a:r>
                        <a:rPr lang="zh-CN" altLang="en-US" sz="1800" b="0" cap="none" spc="0" dirty="0">
                          <a:ln w="0">
                            <a:noFill/>
                          </a:ln>
                          <a:solidFill>
                            <a:schemeClr val="tx1"/>
                          </a:solidFill>
                          <a:effectLst/>
                          <a:latin typeface="+mn-ea"/>
                          <a:ea typeface="+mn-ea"/>
                        </a:rPr>
                        <a:t>全体</a:t>
                      </a:r>
                      <a:endParaRPr lang="en-US" sz="1800" b="0" cap="none" spc="0" dirty="0">
                        <a:ln w="0">
                          <a:noFill/>
                        </a:ln>
                        <a:solidFill>
                          <a:schemeClr val="tx1"/>
                        </a:solidFill>
                        <a:effectLst/>
                        <a:latin typeface="+mn-ea"/>
                        <a:ea typeface="+mn-ea"/>
                      </a:endParaRPr>
                    </a:p>
                  </a:txBody>
                  <a:tcPr marL="123825" marR="123825" marT="57150" marB="57150" anchor="ctr"/>
                </a:tc>
                <a:extLst>
                  <a:ext uri="{0D108BD9-81ED-4DB2-BD59-A6C34878D82A}">
                    <a16:rowId xmlns:a16="http://schemas.microsoft.com/office/drawing/2014/main" val="2182743890"/>
                  </a:ext>
                </a:extLst>
              </a:tr>
            </a:tbl>
          </a:graphicData>
        </a:graphic>
      </p:graphicFrame>
      <p:sp>
        <p:nvSpPr>
          <p:cNvPr id="29" name="Rectangle 6">
            <a:extLst>
              <a:ext uri="{FF2B5EF4-FFF2-40B4-BE49-F238E27FC236}">
                <a16:creationId xmlns:a16="http://schemas.microsoft.com/office/drawing/2014/main" id="{578B0EC3-7F33-2243-9497-1E8A1907ADEB}"/>
              </a:ext>
            </a:extLst>
          </p:cNvPr>
          <p:cNvSpPr>
            <a:spLocks noChangeArrowheads="1"/>
          </p:cNvSpPr>
          <p:nvPr/>
        </p:nvSpPr>
        <p:spPr bwMode="auto">
          <a:xfrm>
            <a:off x="8116470" y="184916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24292E"/>
                </a:solidFill>
                <a:effectLst/>
                <a:latin typeface="+mn-ea"/>
              </a:rPr>
              <a:t>设计说明书：</a:t>
            </a:r>
            <a:endParaRPr kumimoji="0" lang="zh-CN" altLang="zh-CN" sz="2000" b="0" i="0" u="none" strike="noStrike" cap="none" normalizeH="0" baseline="0" dirty="0">
              <a:ln>
                <a:noFill/>
              </a:ln>
              <a:solidFill>
                <a:schemeClr val="tx1"/>
              </a:solidFill>
              <a:effectLst/>
              <a:latin typeface="+mn-ea"/>
            </a:endParaRPr>
          </a:p>
        </p:txBody>
      </p:sp>
      <p:graphicFrame>
        <p:nvGraphicFramePr>
          <p:cNvPr id="30" name="表格 29">
            <a:extLst>
              <a:ext uri="{FF2B5EF4-FFF2-40B4-BE49-F238E27FC236}">
                <a16:creationId xmlns:a16="http://schemas.microsoft.com/office/drawing/2014/main" id="{FF5E9438-898F-D94A-84EE-EE663FF5031F}"/>
              </a:ext>
            </a:extLst>
          </p:cNvPr>
          <p:cNvGraphicFramePr>
            <a:graphicFrameLocks noGrp="1"/>
          </p:cNvGraphicFramePr>
          <p:nvPr>
            <p:extLst>
              <p:ext uri="{D42A27DB-BD31-4B8C-83A1-F6EECF244321}">
                <p14:modId xmlns:p14="http://schemas.microsoft.com/office/powerpoint/2010/main" val="1256721972"/>
              </p:ext>
            </p:extLst>
          </p:nvPr>
        </p:nvGraphicFramePr>
        <p:xfrm>
          <a:off x="4420527" y="2329241"/>
          <a:ext cx="3518068" cy="777240"/>
        </p:xfrm>
        <a:graphic>
          <a:graphicData uri="http://schemas.openxmlformats.org/drawingml/2006/table">
            <a:tbl>
              <a:tblPr firstRow="1" firstCol="1" bandRow="1">
                <a:tableStyleId>{3C2FFA5D-87B4-456A-9821-1D502468CF0F}</a:tableStyleId>
              </a:tblPr>
              <a:tblGrid>
                <a:gridCol w="1864516">
                  <a:extLst>
                    <a:ext uri="{9D8B030D-6E8A-4147-A177-3AD203B41FA5}">
                      <a16:colId xmlns:a16="http://schemas.microsoft.com/office/drawing/2014/main" val="2011325012"/>
                    </a:ext>
                  </a:extLst>
                </a:gridCol>
                <a:gridCol w="1653552">
                  <a:extLst>
                    <a:ext uri="{9D8B030D-6E8A-4147-A177-3AD203B41FA5}">
                      <a16:colId xmlns:a16="http://schemas.microsoft.com/office/drawing/2014/main" val="1251549315"/>
                    </a:ext>
                  </a:extLst>
                </a:gridCol>
              </a:tblGrid>
              <a:tr h="388620">
                <a:tc>
                  <a:txBody>
                    <a:bodyPr/>
                    <a:lstStyle/>
                    <a:p>
                      <a:r>
                        <a:rPr lang="zh-CN" altLang="en-US" sz="1800" dirty="0">
                          <a:effectLst/>
                        </a:rPr>
                        <a:t>任务</a:t>
                      </a:r>
                      <a:endParaRPr lang="zh-CN" altLang="en-US" sz="1800" b="1" dirty="0">
                        <a:effectLst/>
                      </a:endParaRPr>
                    </a:p>
                  </a:txBody>
                  <a:tcPr marL="123825" marR="123825" marT="57150" marB="57150" anchor="ctr"/>
                </a:tc>
                <a:tc>
                  <a:txBody>
                    <a:bodyPr/>
                    <a:lstStyle/>
                    <a:p>
                      <a:r>
                        <a:rPr lang="zh-CN" altLang="en-US" sz="1800" dirty="0">
                          <a:effectLst/>
                        </a:rPr>
                        <a:t>负责人</a:t>
                      </a:r>
                      <a:endParaRPr lang="zh-CN" altLang="en-US" sz="1800" b="1" dirty="0">
                        <a:effectLst/>
                      </a:endParaRPr>
                    </a:p>
                  </a:txBody>
                  <a:tcPr marL="123825" marR="123825" marT="57150" marB="57150" anchor="ctr"/>
                </a:tc>
                <a:extLst>
                  <a:ext uri="{0D108BD9-81ED-4DB2-BD59-A6C34878D82A}">
                    <a16:rowId xmlns:a16="http://schemas.microsoft.com/office/drawing/2014/main" val="3979298277"/>
                  </a:ext>
                </a:extLst>
              </a:tr>
              <a:tr h="388620">
                <a:tc>
                  <a:txBody>
                    <a:bodyPr/>
                    <a:lstStyle/>
                    <a:p>
                      <a:r>
                        <a:rPr lang="zh-CN" altLang="en-US" sz="1800" dirty="0">
                          <a:solidFill>
                            <a:schemeClr val="bg1"/>
                          </a:solidFill>
                          <a:effectLst/>
                        </a:rPr>
                        <a:t>总体设计</a:t>
                      </a:r>
                    </a:p>
                  </a:txBody>
                  <a:tcPr marL="123825" marR="123825" marT="57150" marB="57150" anchor="ctr"/>
                </a:tc>
                <a:tc>
                  <a:txBody>
                    <a:bodyPr/>
                    <a:lstStyle/>
                    <a:p>
                      <a:r>
                        <a:rPr lang="zh-CN" altLang="en-US" sz="1800" dirty="0">
                          <a:effectLst/>
                        </a:rPr>
                        <a:t>邓书青</a:t>
                      </a:r>
                      <a:r>
                        <a:rPr lang="en-US" sz="1800" dirty="0">
                          <a:effectLst/>
                        </a:rPr>
                        <a:t>、</a:t>
                      </a:r>
                      <a:r>
                        <a:rPr lang="zh-CN" altLang="en-US" sz="1800" dirty="0">
                          <a:effectLst/>
                        </a:rPr>
                        <a:t>吴楠</a:t>
                      </a:r>
                      <a:endParaRPr lang="en-US" sz="1800" dirty="0">
                        <a:effectLst/>
                      </a:endParaRPr>
                    </a:p>
                  </a:txBody>
                  <a:tcPr marL="123825" marR="123825" marT="57150" marB="57150" anchor="ctr"/>
                </a:tc>
                <a:extLst>
                  <a:ext uri="{0D108BD9-81ED-4DB2-BD59-A6C34878D82A}">
                    <a16:rowId xmlns:a16="http://schemas.microsoft.com/office/drawing/2014/main" val="3875694697"/>
                  </a:ext>
                </a:extLst>
              </a:tr>
            </a:tbl>
          </a:graphicData>
        </a:graphic>
      </p:graphicFrame>
      <p:sp>
        <p:nvSpPr>
          <p:cNvPr id="31" name="Rectangle 7">
            <a:extLst>
              <a:ext uri="{FF2B5EF4-FFF2-40B4-BE49-F238E27FC236}">
                <a16:creationId xmlns:a16="http://schemas.microsoft.com/office/drawing/2014/main" id="{DAD0070D-F557-7146-AD73-BF7F5908923C}"/>
              </a:ext>
            </a:extLst>
          </p:cNvPr>
          <p:cNvSpPr>
            <a:spLocks noChangeArrowheads="1"/>
          </p:cNvSpPr>
          <p:nvPr/>
        </p:nvSpPr>
        <p:spPr bwMode="auto">
          <a:xfrm>
            <a:off x="4420527" y="185544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24292E"/>
                </a:solidFill>
                <a:effectLst/>
                <a:latin typeface="+mn-ea"/>
              </a:rPr>
              <a:t>原型：</a:t>
            </a:r>
            <a:endParaRPr kumimoji="0" lang="zh-CN" altLang="zh-CN" sz="2000" b="0" i="0" u="none" strike="noStrike" cap="none" normalizeH="0" baseline="0" dirty="0">
              <a:ln>
                <a:noFill/>
              </a:ln>
              <a:solidFill>
                <a:schemeClr val="tx1"/>
              </a:solidFill>
              <a:effectLst/>
              <a:latin typeface="+mn-ea"/>
            </a:endParaRPr>
          </a:p>
        </p:txBody>
      </p:sp>
      <p:graphicFrame>
        <p:nvGraphicFramePr>
          <p:cNvPr id="32" name="表格 31">
            <a:extLst>
              <a:ext uri="{FF2B5EF4-FFF2-40B4-BE49-F238E27FC236}">
                <a16:creationId xmlns:a16="http://schemas.microsoft.com/office/drawing/2014/main" id="{753D0F82-326B-5546-9C7F-49E18648010D}"/>
              </a:ext>
            </a:extLst>
          </p:cNvPr>
          <p:cNvGraphicFramePr>
            <a:graphicFrameLocks noGrp="1"/>
          </p:cNvGraphicFramePr>
          <p:nvPr>
            <p:extLst>
              <p:ext uri="{D42A27DB-BD31-4B8C-83A1-F6EECF244321}">
                <p14:modId xmlns:p14="http://schemas.microsoft.com/office/powerpoint/2010/main" val="2540129039"/>
              </p:ext>
            </p:extLst>
          </p:nvPr>
        </p:nvGraphicFramePr>
        <p:xfrm>
          <a:off x="880401" y="2329241"/>
          <a:ext cx="3360952" cy="3757806"/>
        </p:xfrm>
        <a:graphic>
          <a:graphicData uri="http://schemas.openxmlformats.org/drawingml/2006/table">
            <a:tbl>
              <a:tblPr firstRow="1" firstCol="1" bandRow="1">
                <a:tableStyleId>{3C2FFA5D-87B4-456A-9821-1D502468CF0F}</a:tableStyleId>
              </a:tblPr>
              <a:tblGrid>
                <a:gridCol w="2285180">
                  <a:extLst>
                    <a:ext uri="{9D8B030D-6E8A-4147-A177-3AD203B41FA5}">
                      <a16:colId xmlns:a16="http://schemas.microsoft.com/office/drawing/2014/main" val="4052436590"/>
                    </a:ext>
                  </a:extLst>
                </a:gridCol>
                <a:gridCol w="1075772">
                  <a:extLst>
                    <a:ext uri="{9D8B030D-6E8A-4147-A177-3AD203B41FA5}">
                      <a16:colId xmlns:a16="http://schemas.microsoft.com/office/drawing/2014/main" val="3682167678"/>
                    </a:ext>
                  </a:extLst>
                </a:gridCol>
              </a:tblGrid>
              <a:tr h="383293">
                <a:tc>
                  <a:txBody>
                    <a:bodyPr/>
                    <a:lstStyle/>
                    <a:p>
                      <a:r>
                        <a:rPr lang="zh-CN" altLang="en-US" sz="1800" dirty="0">
                          <a:effectLst/>
                        </a:rPr>
                        <a:t>任务</a:t>
                      </a:r>
                      <a:endParaRPr lang="zh-CN" altLang="en-US" sz="1800" b="1" dirty="0">
                        <a:effectLst/>
                      </a:endParaRPr>
                    </a:p>
                  </a:txBody>
                  <a:tcPr marL="122128" marR="122128" marT="56367" marB="56367" anchor="ctr"/>
                </a:tc>
                <a:tc>
                  <a:txBody>
                    <a:bodyPr/>
                    <a:lstStyle/>
                    <a:p>
                      <a:r>
                        <a:rPr lang="zh-CN" altLang="en-US" sz="1800">
                          <a:effectLst/>
                        </a:rPr>
                        <a:t>负责人</a:t>
                      </a:r>
                      <a:endParaRPr lang="zh-CN" altLang="en-US" sz="1800" b="1">
                        <a:effectLst/>
                      </a:endParaRPr>
                    </a:p>
                  </a:txBody>
                  <a:tcPr marL="122128" marR="122128" marT="56367" marB="56367" anchor="ctr"/>
                </a:tc>
                <a:extLst>
                  <a:ext uri="{0D108BD9-81ED-4DB2-BD59-A6C34878D82A}">
                    <a16:rowId xmlns:a16="http://schemas.microsoft.com/office/drawing/2014/main" val="4284889979"/>
                  </a:ext>
                </a:extLst>
              </a:tr>
              <a:tr h="383293">
                <a:tc>
                  <a:txBody>
                    <a:bodyPr/>
                    <a:lstStyle/>
                    <a:p>
                      <a:r>
                        <a:rPr lang="zh-CN" altLang="en-US" sz="1800" dirty="0">
                          <a:solidFill>
                            <a:schemeClr val="bg1"/>
                          </a:solidFill>
                          <a:effectLst/>
                        </a:rPr>
                        <a:t>问题陈述、系统划分</a:t>
                      </a:r>
                    </a:p>
                  </a:txBody>
                  <a:tcPr marL="122128" marR="122128" marT="56367" marB="56367" anchor="ctr"/>
                </a:tc>
                <a:tc>
                  <a:txBody>
                    <a:bodyPr/>
                    <a:lstStyle/>
                    <a:p>
                      <a:r>
                        <a:rPr lang="zh-CN" altLang="en-US" sz="1800" dirty="0">
                          <a:effectLst/>
                        </a:rPr>
                        <a:t>黎诚译</a:t>
                      </a:r>
                      <a:endParaRPr lang="en-US" sz="1800" dirty="0">
                        <a:effectLst/>
                      </a:endParaRPr>
                    </a:p>
                  </a:txBody>
                  <a:tcPr marL="122128" marR="122128" marT="56367" marB="56367" anchor="ctr"/>
                </a:tc>
                <a:extLst>
                  <a:ext uri="{0D108BD9-81ED-4DB2-BD59-A6C34878D82A}">
                    <a16:rowId xmlns:a16="http://schemas.microsoft.com/office/drawing/2014/main" val="1238015420"/>
                  </a:ext>
                </a:extLst>
              </a:tr>
              <a:tr h="383293">
                <a:tc>
                  <a:txBody>
                    <a:bodyPr/>
                    <a:lstStyle/>
                    <a:p>
                      <a:r>
                        <a:rPr lang="en-US" sz="1800" dirty="0">
                          <a:solidFill>
                            <a:schemeClr val="bg1"/>
                          </a:solidFill>
                          <a:effectLst/>
                        </a:rPr>
                        <a:t>Status transition</a:t>
                      </a:r>
                      <a:r>
                        <a:rPr lang="zh-CN" altLang="en-US" sz="1800" dirty="0">
                          <a:solidFill>
                            <a:schemeClr val="bg1"/>
                          </a:solidFill>
                          <a:effectLst/>
                        </a:rPr>
                        <a:t>图</a:t>
                      </a:r>
                    </a:p>
                  </a:txBody>
                  <a:tcPr marL="122128" marR="122128" marT="56367" marB="56367" anchor="ctr"/>
                </a:tc>
                <a:tc>
                  <a:txBody>
                    <a:bodyPr/>
                    <a:lstStyle/>
                    <a:p>
                      <a:r>
                        <a:rPr lang="zh-CN" altLang="en-US" sz="1800" dirty="0">
                          <a:effectLst/>
                        </a:rPr>
                        <a:t>吴楠</a:t>
                      </a:r>
                      <a:endParaRPr lang="en-US" sz="1800" dirty="0">
                        <a:effectLst/>
                      </a:endParaRPr>
                    </a:p>
                  </a:txBody>
                  <a:tcPr marL="122128" marR="122128" marT="56367" marB="56367" anchor="ctr"/>
                </a:tc>
                <a:extLst>
                  <a:ext uri="{0D108BD9-81ED-4DB2-BD59-A6C34878D82A}">
                    <a16:rowId xmlns:a16="http://schemas.microsoft.com/office/drawing/2014/main" val="4012772526"/>
                  </a:ext>
                </a:extLst>
              </a:tr>
              <a:tr h="383293">
                <a:tc>
                  <a:txBody>
                    <a:bodyPr/>
                    <a:lstStyle/>
                    <a:p>
                      <a:r>
                        <a:rPr lang="en-US" sz="1800" dirty="0">
                          <a:solidFill>
                            <a:schemeClr val="bg1"/>
                          </a:solidFill>
                          <a:effectLst/>
                        </a:rPr>
                        <a:t>Sequence</a:t>
                      </a:r>
                      <a:r>
                        <a:rPr lang="zh-CN" altLang="en-US" sz="1800" dirty="0">
                          <a:solidFill>
                            <a:schemeClr val="bg1"/>
                          </a:solidFill>
                          <a:effectLst/>
                        </a:rPr>
                        <a:t>图</a:t>
                      </a:r>
                    </a:p>
                  </a:txBody>
                  <a:tcPr marL="122128" marR="122128" marT="56367" marB="56367" anchor="ctr"/>
                </a:tc>
                <a:tc>
                  <a:txBody>
                    <a:bodyPr/>
                    <a:lstStyle/>
                    <a:p>
                      <a:r>
                        <a:rPr lang="zh-CN" altLang="en-US" sz="1800" dirty="0">
                          <a:effectLst/>
                        </a:rPr>
                        <a:t>邓书青</a:t>
                      </a:r>
                      <a:endParaRPr lang="en-US" sz="1800" dirty="0">
                        <a:effectLst/>
                      </a:endParaRPr>
                    </a:p>
                  </a:txBody>
                  <a:tcPr marL="122128" marR="122128" marT="56367" marB="56367" anchor="ctr"/>
                </a:tc>
                <a:extLst>
                  <a:ext uri="{0D108BD9-81ED-4DB2-BD59-A6C34878D82A}">
                    <a16:rowId xmlns:a16="http://schemas.microsoft.com/office/drawing/2014/main" val="3618529247"/>
                  </a:ext>
                </a:extLst>
              </a:tr>
              <a:tr h="383293">
                <a:tc>
                  <a:txBody>
                    <a:bodyPr/>
                    <a:lstStyle/>
                    <a:p>
                      <a:r>
                        <a:rPr lang="en-US" sz="1800" dirty="0">
                          <a:solidFill>
                            <a:schemeClr val="bg1"/>
                          </a:solidFill>
                          <a:effectLst/>
                        </a:rPr>
                        <a:t>Use Case</a:t>
                      </a:r>
                      <a:r>
                        <a:rPr lang="zh-CN" altLang="en-US" sz="1800" dirty="0">
                          <a:solidFill>
                            <a:schemeClr val="bg1"/>
                          </a:solidFill>
                          <a:effectLst/>
                        </a:rPr>
                        <a:t>图</a:t>
                      </a:r>
                    </a:p>
                  </a:txBody>
                  <a:tcPr marL="122128" marR="122128" marT="56367" marB="56367" anchor="ctr"/>
                </a:tc>
                <a:tc>
                  <a:txBody>
                    <a:bodyPr/>
                    <a:lstStyle/>
                    <a:p>
                      <a:r>
                        <a:rPr lang="zh-CN" altLang="en-US" sz="1800" dirty="0">
                          <a:effectLst/>
                        </a:rPr>
                        <a:t>李昌昊</a:t>
                      </a:r>
                      <a:endParaRPr lang="en-US" sz="1800" dirty="0">
                        <a:effectLst/>
                      </a:endParaRPr>
                    </a:p>
                  </a:txBody>
                  <a:tcPr marL="122128" marR="122128" marT="56367" marB="56367" anchor="ctr"/>
                </a:tc>
                <a:extLst>
                  <a:ext uri="{0D108BD9-81ED-4DB2-BD59-A6C34878D82A}">
                    <a16:rowId xmlns:a16="http://schemas.microsoft.com/office/drawing/2014/main" val="1881268664"/>
                  </a:ext>
                </a:extLst>
              </a:tr>
              <a:tr h="383293">
                <a:tc>
                  <a:txBody>
                    <a:bodyPr/>
                    <a:lstStyle/>
                    <a:p>
                      <a:r>
                        <a:rPr lang="zh-CN" altLang="en-US" sz="1800" dirty="0">
                          <a:solidFill>
                            <a:schemeClr val="bg1"/>
                          </a:solidFill>
                          <a:effectLst/>
                        </a:rPr>
                        <a:t>性能设计</a:t>
                      </a:r>
                    </a:p>
                  </a:txBody>
                  <a:tcPr marL="122128" marR="122128" marT="56367" marB="56367" anchor="ctr"/>
                </a:tc>
                <a:tc>
                  <a:txBody>
                    <a:bodyPr/>
                    <a:lstStyle/>
                    <a:p>
                      <a:r>
                        <a:rPr lang="zh-CN" altLang="en-US" sz="1800" dirty="0">
                          <a:effectLst/>
                        </a:rPr>
                        <a:t>黎诚译</a:t>
                      </a:r>
                      <a:endParaRPr lang="en-US" sz="1800" dirty="0">
                        <a:effectLst/>
                      </a:endParaRPr>
                    </a:p>
                  </a:txBody>
                  <a:tcPr marL="122128" marR="122128" marT="56367" marB="56367" anchor="ctr"/>
                </a:tc>
                <a:extLst>
                  <a:ext uri="{0D108BD9-81ED-4DB2-BD59-A6C34878D82A}">
                    <a16:rowId xmlns:a16="http://schemas.microsoft.com/office/drawing/2014/main" val="31160667"/>
                  </a:ext>
                </a:extLst>
              </a:tr>
              <a:tr h="383293">
                <a:tc>
                  <a:txBody>
                    <a:bodyPr/>
                    <a:lstStyle/>
                    <a:p>
                      <a:r>
                        <a:rPr lang="en-US" sz="1800" dirty="0">
                          <a:solidFill>
                            <a:schemeClr val="bg1"/>
                          </a:solidFill>
                          <a:effectLst/>
                        </a:rPr>
                        <a:t>class</a:t>
                      </a:r>
                      <a:r>
                        <a:rPr lang="zh-CN" altLang="en-US" sz="1800" dirty="0">
                          <a:solidFill>
                            <a:schemeClr val="bg1"/>
                          </a:solidFill>
                          <a:effectLst/>
                        </a:rPr>
                        <a:t>图</a:t>
                      </a:r>
                    </a:p>
                  </a:txBody>
                  <a:tcPr marL="122128" marR="122128" marT="56367" marB="56367" anchor="ctr"/>
                </a:tc>
                <a:tc>
                  <a:txBody>
                    <a:bodyPr/>
                    <a:lstStyle/>
                    <a:p>
                      <a:r>
                        <a:rPr lang="zh-CN" altLang="en-US" sz="1800" dirty="0">
                          <a:effectLst/>
                        </a:rPr>
                        <a:t>骆竞彪</a:t>
                      </a:r>
                      <a:endParaRPr lang="en-US" sz="1800" dirty="0">
                        <a:effectLst/>
                      </a:endParaRPr>
                    </a:p>
                  </a:txBody>
                  <a:tcPr marL="122128" marR="122128" marT="56367" marB="56367" anchor="ctr"/>
                </a:tc>
                <a:extLst>
                  <a:ext uri="{0D108BD9-81ED-4DB2-BD59-A6C34878D82A}">
                    <a16:rowId xmlns:a16="http://schemas.microsoft.com/office/drawing/2014/main" val="3622892755"/>
                  </a:ext>
                </a:extLst>
              </a:tr>
              <a:tr h="383293">
                <a:tc>
                  <a:txBody>
                    <a:bodyPr/>
                    <a:lstStyle/>
                    <a:p>
                      <a:r>
                        <a:rPr lang="zh-CN" altLang="en-US" sz="1800" dirty="0">
                          <a:solidFill>
                            <a:schemeClr val="bg1"/>
                          </a:solidFill>
                          <a:effectLst/>
                        </a:rPr>
                        <a:t>系统菜单</a:t>
                      </a:r>
                    </a:p>
                  </a:txBody>
                  <a:tcPr marL="122128" marR="122128" marT="56367" marB="56367" anchor="ctr"/>
                </a:tc>
                <a:tc>
                  <a:txBody>
                    <a:bodyPr/>
                    <a:lstStyle/>
                    <a:p>
                      <a:r>
                        <a:rPr lang="zh-CN" altLang="en-US" sz="1800" dirty="0">
                          <a:effectLst/>
                        </a:rPr>
                        <a:t>黎诚译</a:t>
                      </a:r>
                      <a:endParaRPr lang="en-US" sz="1800" dirty="0">
                        <a:effectLst/>
                      </a:endParaRPr>
                    </a:p>
                  </a:txBody>
                  <a:tcPr marL="122128" marR="122128" marT="56367" marB="56367" anchor="ctr"/>
                </a:tc>
                <a:extLst>
                  <a:ext uri="{0D108BD9-81ED-4DB2-BD59-A6C34878D82A}">
                    <a16:rowId xmlns:a16="http://schemas.microsoft.com/office/drawing/2014/main" val="932876956"/>
                  </a:ext>
                </a:extLst>
              </a:tr>
              <a:tr h="383293">
                <a:tc>
                  <a:txBody>
                    <a:bodyPr/>
                    <a:lstStyle/>
                    <a:p>
                      <a:r>
                        <a:rPr lang="zh-CN" altLang="en-US" sz="1800" dirty="0">
                          <a:solidFill>
                            <a:schemeClr val="bg1"/>
                          </a:solidFill>
                          <a:effectLst/>
                        </a:rPr>
                        <a:t>系统输出</a:t>
                      </a:r>
                    </a:p>
                  </a:txBody>
                  <a:tcPr marL="122128" marR="122128" marT="56367" marB="56367" anchor="ctr"/>
                </a:tc>
                <a:tc>
                  <a:txBody>
                    <a:bodyPr/>
                    <a:lstStyle/>
                    <a:p>
                      <a:r>
                        <a:rPr lang="zh-CN" altLang="en-US" sz="1800" dirty="0">
                          <a:effectLst/>
                        </a:rPr>
                        <a:t>骆竞彪</a:t>
                      </a:r>
                      <a:endParaRPr lang="en-US" sz="1800" dirty="0">
                        <a:effectLst/>
                      </a:endParaRPr>
                    </a:p>
                  </a:txBody>
                  <a:tcPr marL="122128" marR="122128" marT="56367" marB="56367" anchor="ctr"/>
                </a:tc>
                <a:extLst>
                  <a:ext uri="{0D108BD9-81ED-4DB2-BD59-A6C34878D82A}">
                    <a16:rowId xmlns:a16="http://schemas.microsoft.com/office/drawing/2014/main" val="3491609895"/>
                  </a:ext>
                </a:extLst>
              </a:tr>
            </a:tbl>
          </a:graphicData>
        </a:graphic>
      </p:graphicFrame>
      <p:sp>
        <p:nvSpPr>
          <p:cNvPr id="33" name="Rectangle 8">
            <a:extLst>
              <a:ext uri="{FF2B5EF4-FFF2-40B4-BE49-F238E27FC236}">
                <a16:creationId xmlns:a16="http://schemas.microsoft.com/office/drawing/2014/main" id="{578B817F-12EE-1C49-85B6-AA8BDF9AA19B}"/>
              </a:ext>
            </a:extLst>
          </p:cNvPr>
          <p:cNvSpPr>
            <a:spLocks noChangeArrowheads="1"/>
          </p:cNvSpPr>
          <p:nvPr/>
        </p:nvSpPr>
        <p:spPr bwMode="auto">
          <a:xfrm>
            <a:off x="811819" y="1849163"/>
            <a:ext cx="2237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24292E"/>
                </a:solidFill>
                <a:effectLst/>
                <a:latin typeface="+mn-ea"/>
              </a:rPr>
              <a:t>需求说明书：</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2509379"/>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{5705829E-6067-B843-857E-EF9A9AF3353B}tf10001119</Template>
  <TotalTime>122</TotalTime>
  <Words>1718</Words>
  <Application>Microsoft Macintosh PowerPoint</Application>
  <PresentationFormat>宽屏</PresentationFormat>
  <Paragraphs>381</Paragraphs>
  <Slides>41</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等线</vt:lpstr>
      <vt:lpstr>等线 Light</vt:lpstr>
      <vt:lpstr>Arial</vt:lpstr>
      <vt:lpstr>Gill Sans MT</vt:lpstr>
      <vt:lpstr>Times New Roman</vt:lpstr>
      <vt:lpstr>画廊</vt:lpstr>
      <vt:lpstr>面向自媒体的写作管理平台 第四次汇报</vt:lpstr>
      <vt:lpstr>PART1 上周工作汇报</vt:lpstr>
      <vt:lpstr>软件设计说明书v0.5</vt:lpstr>
      <vt:lpstr>系统层次设计</vt:lpstr>
      <vt:lpstr>数据库结构设计</vt:lpstr>
      <vt:lpstr>算法设计</vt:lpstr>
      <vt:lpstr>模块接口设计</vt:lpstr>
      <vt:lpstr>PART2 个人总结</vt:lpstr>
      <vt:lpstr>团队分工</vt:lpstr>
      <vt:lpstr>黎诚译（组长）</vt:lpstr>
      <vt:lpstr>吴楠</vt:lpstr>
      <vt:lpstr>第一周 负责梳理需求，完成各模块的状态图</vt:lpstr>
      <vt:lpstr>第一周（续） 分模块划分状态图 </vt:lpstr>
      <vt:lpstr>第二周 负责原型设计和完善状态图，补全状态图描述。  </vt:lpstr>
      <vt:lpstr>第二周（续） 消息管理系统的页面展示  </vt:lpstr>
      <vt:lpstr>第二周（续） 发布管理系统的页面展示  </vt:lpstr>
      <vt:lpstr>第三周 负责完善原型设计</vt:lpstr>
      <vt:lpstr>第四周 负责部分模块的接口设计。</vt:lpstr>
      <vt:lpstr>第四周（续） 负责部分模块的接口设计</vt:lpstr>
      <vt:lpstr>心得体会 </vt:lpstr>
      <vt:lpstr>邓书青</vt:lpstr>
      <vt:lpstr>系统操作分析 </vt:lpstr>
      <vt:lpstr>系统操作分析（续） </vt:lpstr>
      <vt:lpstr>模块接口设计</vt:lpstr>
      <vt:lpstr>原型设计</vt:lpstr>
      <vt:lpstr>原型设计：热点中心</vt:lpstr>
      <vt:lpstr>原型设计：数据分析</vt:lpstr>
      <vt:lpstr>原型设计：账号管理</vt:lpstr>
      <vt:lpstr>骆竞彪</vt:lpstr>
      <vt:lpstr>类图设计及说明</vt:lpstr>
      <vt:lpstr>系统输出模块设计</vt:lpstr>
      <vt:lpstr>应用层接口设计</vt:lpstr>
      <vt:lpstr>部分存储层和表示层接口的设计</vt:lpstr>
      <vt:lpstr>PowerPoint 演示文稿</vt:lpstr>
      <vt:lpstr>PowerPoint 演示文稿</vt:lpstr>
      <vt:lpstr>完成ER图设计以及文字版 </vt:lpstr>
      <vt:lpstr>参与完成部分接口设计</vt:lpstr>
      <vt:lpstr>博客平台的搭建以及文章编辑</vt:lpstr>
      <vt:lpstr>Git平台的维护</vt:lpstr>
      <vt:lpstr>PowerPoint 演示文稿</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面向自媒体的写作管理平台 第一次汇报</dc:title>
  <dc:creator>黎 诚译</dc:creator>
  <cp:lastModifiedBy>黎 诚译</cp:lastModifiedBy>
  <cp:revision>22</cp:revision>
  <dcterms:created xsi:type="dcterms:W3CDTF">2020-10-26T02:48:35Z</dcterms:created>
  <dcterms:modified xsi:type="dcterms:W3CDTF">2020-11-16T04:26:36Z</dcterms:modified>
</cp:coreProperties>
</file>